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681" r:id="rId2"/>
    <p:sldId id="742" r:id="rId3"/>
    <p:sldId id="741" r:id="rId4"/>
    <p:sldId id="744" r:id="rId5"/>
    <p:sldId id="750" r:id="rId6"/>
    <p:sldId id="755" r:id="rId7"/>
    <p:sldId id="873" r:id="rId8"/>
    <p:sldId id="874" r:id="rId9"/>
    <p:sldId id="756" r:id="rId10"/>
    <p:sldId id="757" r:id="rId11"/>
    <p:sldId id="759" r:id="rId12"/>
    <p:sldId id="760" r:id="rId13"/>
    <p:sldId id="849" r:id="rId14"/>
    <p:sldId id="833" r:id="rId15"/>
    <p:sldId id="832" r:id="rId16"/>
    <p:sldId id="877" r:id="rId17"/>
    <p:sldId id="863" r:id="rId18"/>
    <p:sldId id="761" r:id="rId19"/>
    <p:sldId id="864" r:id="rId20"/>
    <p:sldId id="762" r:id="rId21"/>
    <p:sldId id="764" r:id="rId22"/>
    <p:sldId id="871" r:id="rId23"/>
    <p:sldId id="765" r:id="rId24"/>
    <p:sldId id="836" r:id="rId25"/>
    <p:sldId id="866" r:id="rId26"/>
    <p:sldId id="867" r:id="rId27"/>
    <p:sldId id="876" r:id="rId28"/>
    <p:sldId id="872" r:id="rId29"/>
    <p:sldId id="887" r:id="rId30"/>
    <p:sldId id="865" r:id="rId31"/>
    <p:sldId id="879" r:id="rId32"/>
    <p:sldId id="862" r:id="rId33"/>
    <p:sldId id="878" r:id="rId34"/>
    <p:sldId id="880" r:id="rId35"/>
    <p:sldId id="881" r:id="rId36"/>
    <p:sldId id="882" r:id="rId37"/>
    <p:sldId id="883" r:id="rId38"/>
    <p:sldId id="885" r:id="rId39"/>
    <p:sldId id="773" r:id="rId40"/>
    <p:sldId id="829" r:id="rId41"/>
    <p:sldId id="781" r:id="rId42"/>
    <p:sldId id="892" r:id="rId43"/>
    <p:sldId id="888" r:id="rId44"/>
    <p:sldId id="889" r:id="rId45"/>
    <p:sldId id="857" r:id="rId46"/>
    <p:sldId id="893" r:id="rId47"/>
    <p:sldId id="894" r:id="rId48"/>
    <p:sldId id="895" r:id="rId49"/>
    <p:sldId id="785" r:id="rId50"/>
    <p:sldId id="782" r:id="rId51"/>
    <p:sldId id="686" r:id="rId52"/>
    <p:sldId id="687" r:id="rId53"/>
    <p:sldId id="786" r:id="rId54"/>
    <p:sldId id="839" r:id="rId55"/>
    <p:sldId id="689" r:id="rId56"/>
    <p:sldId id="824" r:id="rId57"/>
    <p:sldId id="692" r:id="rId58"/>
    <p:sldId id="690" r:id="rId59"/>
    <p:sldId id="691" r:id="rId60"/>
    <p:sldId id="851" r:id="rId61"/>
    <p:sldId id="787" r:id="rId62"/>
    <p:sldId id="789" r:id="rId63"/>
    <p:sldId id="683" r:id="rId64"/>
    <p:sldId id="840" r:id="rId65"/>
    <p:sldId id="841" r:id="rId66"/>
    <p:sldId id="842" r:id="rId67"/>
    <p:sldId id="843" r:id="rId68"/>
    <p:sldId id="858" r:id="rId69"/>
    <p:sldId id="844" r:id="rId70"/>
    <p:sldId id="845" r:id="rId71"/>
    <p:sldId id="846" r:id="rId72"/>
    <p:sldId id="847" r:id="rId73"/>
    <p:sldId id="848" r:id="rId74"/>
    <p:sldId id="827" r:id="rId75"/>
    <p:sldId id="828" r:id="rId76"/>
    <p:sldId id="838" r:id="rId77"/>
    <p:sldId id="826" r:id="rId78"/>
    <p:sldId id="890" r:id="rId79"/>
    <p:sldId id="792" r:id="rId80"/>
    <p:sldId id="825" r:id="rId81"/>
    <p:sldId id="807" r:id="rId82"/>
    <p:sldId id="788" r:id="rId83"/>
    <p:sldId id="653" r:id="rId84"/>
    <p:sldId id="810" r:id="rId85"/>
    <p:sldId id="804" r:id="rId86"/>
    <p:sldId id="805" r:id="rId87"/>
    <p:sldId id="821" r:id="rId88"/>
    <p:sldId id="852" r:id="rId89"/>
    <p:sldId id="855" r:id="rId90"/>
    <p:sldId id="853" r:id="rId91"/>
    <p:sldId id="859" r:id="rId92"/>
    <p:sldId id="854" r:id="rId93"/>
    <p:sldId id="856" r:id="rId94"/>
    <p:sldId id="811" r:id="rId95"/>
    <p:sldId id="812" r:id="rId96"/>
    <p:sldId id="813" r:id="rId97"/>
    <p:sldId id="814" r:id="rId98"/>
    <p:sldId id="815" r:id="rId99"/>
    <p:sldId id="816" r:id="rId100"/>
    <p:sldId id="817" r:id="rId101"/>
    <p:sldId id="860" r:id="rId102"/>
    <p:sldId id="818" r:id="rId103"/>
    <p:sldId id="861" r:id="rId104"/>
    <p:sldId id="601" r:id="rId105"/>
    <p:sldId id="658" r:id="rId106"/>
    <p:sldId id="659" r:id="rId107"/>
    <p:sldId id="660" r:id="rId108"/>
    <p:sldId id="661" r:id="rId109"/>
    <p:sldId id="662" r:id="rId110"/>
    <p:sldId id="891" r:id="rId111"/>
    <p:sldId id="819" r:id="rId112"/>
    <p:sldId id="820" r:id="rId113"/>
    <p:sldId id="822" r:id="rId114"/>
    <p:sldId id="802" r:id="rId115"/>
    <p:sldId id="793" r:id="rId116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FF3300"/>
    <a:srgbClr val="008000"/>
    <a:srgbClr val="C3BE05"/>
    <a:srgbClr val="FF99FF"/>
    <a:srgbClr val="CC00FF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4" autoAdjust="0"/>
    <p:restoredTop sz="77449" autoAdjust="0"/>
  </p:normalViewPr>
  <p:slideViewPr>
    <p:cSldViewPr>
      <p:cViewPr varScale="1">
        <p:scale>
          <a:sx n="103" d="100"/>
          <a:sy n="103" d="100"/>
        </p:scale>
        <p:origin x="1852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7:46:22.1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0,'4'4,"1"0,0-1,0 0,0 1,0-2,1 1,-1-1,1 0,-1 0,1 0,0-1,0 1,6-1,14 2,44-2,-42-2,507 0,-504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12.8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24575,'19'32'0,"2"0"0,42 48 0,-1-1 0,-22-24 0,54 102 0,-77-126 0,3-1 0,27 34 0,-29-41 0,0 1 0,-2 1 0,-1 0 0,15 32 0,-28-51 0,0 0 0,0 1 0,-1-1 0,1 0 0,-1 1 0,-1-1 0,1 0 0,-1 1 0,-1-1 0,1 1 0,-1-1 0,0 0 0,0 1 0,-3 7 0,-3 4 0,-1 0 0,0 0 0,-15 21 0,-9 17 0,4 2 0,-4-2 0,-1-2 0,-47 59 0,60-91 59,-35 30 0,7-8-1542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3.1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96 24575,'10'-1'0,"0"0"0,0-1 0,0 0 0,12-4 0,16-4 0,86-5 0,-79 11 0,-1-1 0,58-16 0,-67 12 0,0 2 0,0 1 0,53-1 0,109 8 0,-72 2 0,-111-2 0,-1 0 0,1 0 0,0 1 0,-1 1 0,0 0 0,1 1 0,-1 0 0,-1 1 0,1 1 0,-1 0 0,0 1 0,0 0 0,0 1 0,-1 0 0,20 19 0,-27-24 4,1-1 0,-1 1-1,1-1 1,0 0-1,0 0 1,0 0 0,1-1-1,-1 0 1,0 0 0,1 0-1,-1-1 1,0 1 0,1-1-1,6-1 1,29 3-1424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4.3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39 1 24575,'14'9'0,"-1"1"0,1 0 0,-2 1 0,0 1 0,0 0 0,19 25 0,-9-10 0,4 2 0,0 2 0,-3 1 0,0 1 0,-2 1 0,-2 1 0,20 49 0,-20-40 0,-11-27 0,-1 0 0,-1 0 0,0 1 0,-1 0 0,3 23 0,-8-36 0,1 0 0,-1-1 0,0 1 0,-1 0 0,1-1 0,-1 1 0,0 0 0,0-1 0,0 1 0,-1-1 0,0 1 0,0-1 0,0 0 0,0 0 0,-1 0 0,1 0 0,-1 0 0,0-1 0,0 1 0,-1-1 0,1 1 0,-1-1 0,1 0 0,-1-1 0,-8 5 0,-37 25 60,-83 68 0,-33 51-1545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4.6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7:46:24.8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0,'500'17,"-106"0,729-13,-1075-4,-14-1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42.0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37 24575,'361'9'0,"17"0"0,-216 0 0,-14 0 0,566-9 0,-703 0 0,0-1 0,0 0 0,0-1 0,0 0 0,0-1 0,-1 0 0,1-1 0,-1 0 0,0 0 0,0-1 0,0 0 0,-1-1 0,12-9 0,-17 13-49,0-1 1,0 1-1,0 1 0,0-1 0,0 0 1,1 1-1,-1 0 0,0 0 0,1 0 1,-1 0-1,1 1 0,-1 0 0,1 0 1,0 0-1,-1 1 0,1-1 0,-1 1 1,0 0-1,1 0 0,-1 1 0,0-1 1,1 1-1,-1 0 0,0 0 0,0 0 0,-1 1 1,7 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44.3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106 1 24575,'4'6'0,"0"0"0,1 0 0,0 0 0,0-1 0,0 1 0,1-1 0,-1-1 0,1 1 0,0-1 0,1 0 0,-1 0 0,1-1 0,11 5 0,-9-4 0,-1 0 0,1 1 0,-1 0 0,1 0 0,-1 1 0,-1 0 0,12 12 0,-3 2 0,-2-1 0,0 2 0,-2 0 0,16 35 0,-10-23 0,-14-26 0,0-1 0,-1 1 0,1 1 0,-1-1 0,3 12 0,5 14 0,-9-28 0,0-1 0,0 1 0,-1 0 0,1 0 0,-1 0 0,1 8 0,-2-11 0,-1 0 0,1 0 0,0 0 0,-1 0 0,1 0 0,-1 0 0,0 0 0,1 0 0,-1 0 0,0 0 0,0 0 0,-1 0 0,1-1 0,0 1 0,0 0 0,-1-1 0,1 1 0,-1-1 0,1 0 0,-4 2 0,-53 36 0,44-31 0,0 1 0,1 0 0,0 0 0,1 1 0,0 1 0,-16 19 0,-6 8 0,24-29 0,0 2 0,1 0 0,-8 11 0,-31 44 0,35-51 0,1 2 0,0-1 0,2 2 0,-11 19 0,6-8 27,11-21-305,0 0-1,0 0 1,0 1-1,-2 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0.1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24575,'969'0'0,"-938"1"0,38 7 0,-37-3 0,34 0 0,-28-6-77,-19 0-245,0 1 0,0 1 0,35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1.8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24575,'9'6'0,"0"1"0,0-1 0,0 0 0,1-1 0,0 0 0,0-1 0,12 4 0,20 10 0,-17-7 0,-15-7 0,-1 0 0,0 1 0,1 0 0,11 10 0,-18-13 0,-1 0 0,0 1 0,1-1 0,-1 1 0,0-1 0,0 1 0,-1 0 0,1 0 0,-1 0 0,1 0 0,-1 0 0,0 0 0,0 0 0,0 0 0,0 1 0,-1-1 0,0 0 0,1 5 0,-3 24 0,0 0 0,-3 0 0,-9 38 0,0 1 0,12-58 0,-1 0 0,-1 0 0,0 0 0,-1-1 0,0 1 0,0-1 0,-2-1 0,1 1 0,-2-1 0,-16 21 0,-49 77 134,18-24-1633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6.25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18055 2907 24575,'2'0'0,"0"-1"0,-1 1 0,1-1 0,0 1 0,-1-1 0,1 0 0,-1 0 0,1 0 0,-1 0 0,1 0 0,-1 0 0,1 0 0,-1-1 0,0 1 0,0 0 0,0-1 0,0 1 0,0-1 0,0 1 0,0-1 0,0 1 0,-1-1 0,2-2 0,12-39 0,-11 25 0,-1-1 0,0 1 0,-1 0 0,-1 0 0,-1-1 0,-1 1 0,0 0 0,-1 0 0,-1 0 0,-1 1 0,-1-1 0,-14-32 0,-10-7 0,-1 1 0,-53-69 0,64 96 0,-44-58 0,-4 2 0,-3 3 0,-4 3 0,-3 4 0,-135-100 0,-32 4-249,-6 10-1,-8 12 1,-361-152-1,209 137-249,-679-177 0,-262 83 499,-17 132 0,27 82 0,2 41 0,916 4 0,-1577 73 0,1246 10 0,1 27 0,337-48 0,-634 122-158,17 91 0,913-236 289,1 6-1,2 5 1,-216 129 0,226-104 415,4 3 1,-148 147-1,-145 221-396,189-150-150,23 12 0,105-172 0,-25 46 0,7 5 0,-82 226 0,141-303 0,4 1 0,6 2 0,4 1 0,6 1 0,-8 167 0,27-256 0,-25 646 0,18-504 0,7-1 0,35 282 0,72 100 0,-45-254 0,-11-62 0,139 386 0,-26-262 0,-77-180 0,-62-126 0,3-2 0,2-1 0,58 73 0,-79-112 0,0-1 0,1 0 0,0 0 0,1-2 0,-1 1 0,1-1 0,1-1 0,0 0 0,0 0 0,0-1 0,14 4 0,22 4 0,78 11 0,-109-22 0,106 11 0,233-5 0,-258-9 0,584-50 0,-652 48 0,13-3 0,-28 3 0,0 1 0,0 0 0,0 2 0,1-1 0,-1 2 0,0 0 0,17 4 0,-4 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7.6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216 1 24575,'10'4'0,"0"1"0,0 1 0,-1 0 0,1 0 0,-1 0 0,11 12 0,21 13 0,1-2 0,0 1 0,-3 2 0,0 2 0,52 60 0,-76-74 0,-2 1 0,0 1 0,-1 0 0,11 28 0,4 7 0,-25-53 0,0 0 0,0 0 0,-1 0 0,1 0 0,-1 0 0,0 0 0,0 0 0,0 1 0,-1-1 0,1 0 0,-1 1 0,0-1 0,0 0 0,-1 1 0,1-1 0,-1 0 0,-1 6 0,-1-4 0,0-1 0,0 1 0,0-1 0,-1 0 0,0 0 0,0 0 0,0 0 0,-1-1 0,1 1 0,-1-1 0,-7 4 0,-40 32 0,-97 69 0,-34 0 0,9-6 0,86-34-1365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11.49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24575,'1918'0'-1365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659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9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0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解決某一個問題時，將所有可能性窮舉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做成一個樹狀圖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可以非常非常大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圖越大，知識越多，這個系統越聰明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尋找答案就是在資料庫中「搜尋」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691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24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智慧分成「先天」及「後天」的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先天的是與生俱來的，求生、躲避危險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後天靠的是學習，開車，讀書，抓老鼠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先天知道的越多，越聰明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小天才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後天學來的，需要花時間「努力學習」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希望「人工智慧」先天的知識越多越好</a:t>
            </a:r>
            <a:endParaRPr kumimoji="1" lang="en-US" altLang="zh-TW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愛因思坦小時候也被視為笨小孩，但他後來也成為大師</a:t>
            </a:r>
            <a:endParaRPr kumimoji="1" lang="en-US" altLang="zh-TW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27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### </a:t>
            </a:r>
            <a:r>
              <a:rPr lang="zh-TW" altLang="en-US" dirty="0"/>
              <a:t>將所有東西都塞入資料庫中</a:t>
            </a:r>
          </a:p>
          <a:p>
            <a:r>
              <a:rPr lang="en-US" altLang="zh-TW" dirty="0"/>
              <a:t>AI</a:t>
            </a:r>
            <a:r>
              <a:rPr lang="zh-TW" altLang="en-US" dirty="0"/>
              <a:t>一開始的想法，就是將一件事情的所有可能性窮舉，然後將這些所有的可能性做成一個樹狀圖，然後用</a:t>
            </a:r>
            <a:r>
              <a:rPr lang="en-US" altLang="zh-TW" dirty="0"/>
              <a:t>IF ELSE</a:t>
            </a:r>
            <a:r>
              <a:rPr lang="zh-TW" altLang="en-US" dirty="0"/>
              <a:t>來判斷決策，並且延著樹狀圖往下。這就是一個標準的資料庫搜尋，將所有可能的答案放在記憶體中，然後利用演算法來搜尋到正確的答案。</a:t>
            </a:r>
          </a:p>
          <a:p>
            <a:r>
              <a:rPr lang="zh-TW" altLang="en-US" dirty="0"/>
              <a:t>舉例來說，機器翻譯</a:t>
            </a:r>
          </a:p>
          <a:p>
            <a:r>
              <a:rPr lang="zh-TW" altLang="en-US" dirty="0"/>
              <a:t>英文：</a:t>
            </a:r>
            <a:r>
              <a:rPr lang="en-US" altLang="zh-TW" dirty="0"/>
              <a:t>This is a book. </a:t>
            </a:r>
            <a:r>
              <a:rPr lang="zh-TW" altLang="en-US" dirty="0"/>
              <a:t>中文：這是一本書。</a:t>
            </a:r>
          </a:p>
          <a:p>
            <a:r>
              <a:rPr lang="zh-TW" altLang="en-US" dirty="0"/>
              <a:t>在資料庫中，英文和中文的字都儲存裏面，然後找到</a:t>
            </a:r>
            <a:r>
              <a:rPr lang="en-US" altLang="zh-TW" dirty="0"/>
              <a:t>This</a:t>
            </a:r>
            <a:r>
              <a:rPr lang="zh-TW" altLang="en-US" dirty="0"/>
              <a:t>對應的中文是什麼，然後再排列組合。</a:t>
            </a:r>
          </a:p>
          <a:p>
            <a:endParaRPr lang="zh-TW" altLang="en-US" dirty="0"/>
          </a:p>
          <a:p>
            <a:r>
              <a:rPr lang="en-US" altLang="zh-TW" dirty="0"/>
              <a:t>### </a:t>
            </a:r>
            <a:r>
              <a:rPr lang="zh-TW" altLang="en-US" dirty="0"/>
              <a:t>資料庫中沒有怎麼辦？</a:t>
            </a:r>
          </a:p>
          <a:p>
            <a:r>
              <a:rPr lang="zh-TW" altLang="en-US" dirty="0"/>
              <a:t>如果資料庫中都沒有，就沒有標準答案。等下一次資料庫更新時，才可能有標準答案</a:t>
            </a:r>
          </a:p>
          <a:p>
            <a:endParaRPr lang="zh-TW" altLang="en-US" dirty="0"/>
          </a:p>
          <a:p>
            <a:r>
              <a:rPr lang="en-US" altLang="zh-TW" dirty="0"/>
              <a:t>### </a:t>
            </a:r>
            <a:r>
              <a:rPr lang="zh-TW" altLang="en-US" dirty="0"/>
              <a:t>符號主義</a:t>
            </a:r>
          </a:p>
          <a:p>
            <a:r>
              <a:rPr lang="zh-TW" altLang="en-US" dirty="0"/>
              <a:t>這種將所有知識轉換成符號及邏輯的方法，稱為「符號主義」。符號主義統治了早期</a:t>
            </a:r>
            <a:r>
              <a:rPr lang="en-US" altLang="zh-TW" dirty="0"/>
              <a:t>AI</a:t>
            </a:r>
            <a:r>
              <a:rPr lang="zh-TW" altLang="en-US" dirty="0"/>
              <a:t>的大部分應用，主要的哲學是「窮舉」一切的可能性，然後利用高速的電腦快速找到正確的對應關係。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61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95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人類智慧的展現是</a:t>
            </a:r>
            <a:r>
              <a:rPr kumimoji="1" lang="zh-TW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</a:t>
            </a:r>
            <a:r>
              <a:rPr kumimoji="1" lang="en-US" altLang="zh-TW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規則</a:t>
            </a:r>
            <a:endParaRPr kumimoji="1" lang="en-US" altLang="zh-TW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所有知識轉換成基本符號，稱為人類思想符號表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所有問題都可以用符號組成，用符號推理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把符號之間演算自動化的過程就是智慧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符號之間用</a:t>
            </a:r>
            <a:r>
              <a:rPr kumimoji="1" lang="zh-TW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規則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來連接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擅長處理結構化資料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用符號描述一顆蘋果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如顏色，重量，大小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把這蘋果畫在電腦螢幕上？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人工智慧的學派之一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主宰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 1950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年代中期到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年代後期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0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03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靈感來自於西洋棋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找出某一個領域中的</a:t>
            </a:r>
            <a:r>
              <a:rPr kumimoji="1" lang="zh-TW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所有場景及所有規則</a:t>
            </a:r>
            <a:endParaRPr kumimoji="1" lang="en-US" altLang="zh-TW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擁有一個</a:t>
            </a:r>
            <a:r>
              <a:rPr kumimoji="1" lang="zh-TW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知識庫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和推理系統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獲得知識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設計出一個邏輯來實現所有規則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將問題丟入邏輯，最後會得出答案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推理系統的目的就是模擬找答案的過程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需要大量的運算能力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77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</a:t>
            </a:r>
            <a:r>
              <a:rPr kumimoji="1" lang="zh-TW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不可能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定義某一個領域中的所有規則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一個問題的規則變得更複雜，更模糊，規則間就互相矛盾，又得建立新規則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從「邏輯能力」進化的「感知能力」時，以規則為主的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無法再適用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規劃再詳盡的規則，也無法處理沒看過的問題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翻譯問題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永遠無法超越設計者的智慧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但能解決大部分邏輯性的問題了</a:t>
            </a:r>
            <a:endParaRPr kumimoji="1" lang="en-US" altLang="zh-TW" sz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13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12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479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31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91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人腦中有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500-1000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億個神經元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每神經元有一萬個突觸和其它神經元連接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形成一個巨大的互聯網路，造就了一切智慧的活動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需要極大的運算能力及大量的訓練資料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88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人類出生時什麼都不會，但經過教育之後，出現了各種不同的人才，最主要的方式就是人類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或動物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具備「學習」的能力，遇到新的事物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在資料庫中沒有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，也能做出正確的反應。因此「學習」的能力非常重要。這種讓機器具備「學習」能力的方式，稱為「連結主義」的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。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結主義的重點就是機器具備「學習」的能力。怎麼讓機器「學會」東西呢？想想看怎麼教小孩學東西。小時候爸媽會買圖畫書，看很多貓咪的照片，然後讓小孩知道這是貓咪。以後小孩看到路上的貓，雖然之前在圖畫書中沒有看過一模一樣的貓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品種、顏色、大小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，但小孩也知道這是貓。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03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又稱仿生學派或生理學派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與演算法的智慧模擬方法</a:t>
            </a:r>
            <a:endParaRPr lang="zh-TW" altLang="en-US" dirty="0"/>
          </a:p>
          <a:p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最大的特色是具備學習的能力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53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又稱仿生學派或生理學派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與演算法的智慧模擬方法</a:t>
            </a:r>
            <a:endParaRPr lang="zh-TW" altLang="en-US" dirty="0"/>
          </a:p>
          <a:p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最大的特色是具備學習的能力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99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「人工」：已知科學原理的方法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「智慧」：對應到人類不同的能力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人類每獲得一些知識，就希望能幫助到人類社會及生活中，這就是人工智慧的展現，進而取代目前所有人類的工作，包括思考等等。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59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其實還有很多學派只是不是主流或是過時了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3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209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67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人類出生時什麼都不會，但經過教育之後，出現了各種不同的人才，最主要的方式就是人類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或動物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具備「學習」的能力，遇到新的事物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在資料庫中沒有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，也能做出正確的反應。因此「學習」的能力非常重要。這種讓機器具備「學習」能力的方式，稱為「連結主義」的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。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結主義的重點就是機器具備「學習」的能力。怎麼讓機器「學會」東西呢？想想看怎麼教小孩學東西。小時候爸媽會買圖畫書，看很多貓咪的照片，然後讓小孩知道這是貓咪。以後小孩看到路上的貓，雖然之前在圖畫書中沒有看過一模一樣的貓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品種、顏色、大小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，但小孩也知道這是貓。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74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人類出生時什麼都不會，但經過教育之後，出現了各種不同的人才，最主要的方式就是人類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或動物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具備「學習」的能力，遇到新的事物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在資料庫中沒有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，也能做出正確的反應。因此「學習」的能力非常重要。這種讓機器具備「學習」能力的方式，稱為「連結主義」的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。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結主義的重點就是機器具備「學習」的能力。怎麼讓機器「學會」東西呢？想想看怎麼教小孩學東西。小時候爸媽會買圖畫書，看很多貓咪的照片，然後讓小孩知道這是貓咪。以後小孩看到路上的貓，雖然之前在圖畫書中沒有看過一模一樣的貓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品種、顏色、大小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，但小孩也知道這是貓。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14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人類出生時什麼都不會，但經過教育之後，出現了各種不同的人才，最主要的方式就是人類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或動物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具備「學習」的能力，遇到新的事物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在資料庫中沒有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，也能做出正確的反應。因此「學習」的能力非常重要。這種讓機器具備「學習」能力的方式，稱為「連結主義」的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。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結主義的重點就是機器具備「學習」的能力。怎麼讓機器「學會」東西呢？想想看怎麼教小孩學東西。小時候爸媽會買圖畫書，看很多貓咪的照片，然後讓小孩知道這是貓咪。以後小孩看到路上的貓，雖然之前在圖畫書中沒有看過一模一樣的貓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品種、顏色、大小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，但小孩也知道這是貓。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56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聯結主義的重點就是機器具備「學習」的能力。怎麼讓機器「學會」東西呢？想想看怎麼教小孩學東西。小時候爸媽會買圖畫書，看很多貓咪的照片，然後讓小孩知道這是貓咪。以後小孩看到路上的貓，雖然之前在圖畫書中沒有看過一模一樣的貓</a:t>
            </a:r>
            <a:r>
              <a:rPr lang="en-US" altLang="zh-TW" dirty="0"/>
              <a:t>(</a:t>
            </a:r>
            <a:r>
              <a:rPr lang="zh-TW" altLang="en-US" dirty="0"/>
              <a:t>品種、顏色、大小</a:t>
            </a:r>
            <a:r>
              <a:rPr lang="en-US" altLang="zh-TW" dirty="0"/>
              <a:t>)</a:t>
            </a:r>
            <a:r>
              <a:rPr lang="zh-TW" altLang="en-US" dirty="0"/>
              <a:t>，但小孩也知道這是貓。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92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67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52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9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10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39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4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從前使用窮舉法，但不可能完成</a:t>
            </a:r>
            <a:r>
              <a:rPr lang="en-US" altLang="zh-TW" dirty="0"/>
              <a:t>(</a:t>
            </a:r>
            <a:r>
              <a:rPr lang="zh-TW" altLang="en-US" dirty="0"/>
              <a:t>以</a:t>
            </a:r>
            <a:r>
              <a:rPr lang="en-US" altLang="zh-TW" dirty="0"/>
              <a:t>1024X1024X256</a:t>
            </a:r>
            <a:r>
              <a:rPr lang="zh-TW" altLang="en-US" dirty="0"/>
              <a:t>色階的圖為例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需要用不同的表示方法來表示同一件事</a:t>
            </a:r>
            <a:endParaRPr lang="en-US" altLang="zh-TW" dirty="0"/>
          </a:p>
          <a:p>
            <a:r>
              <a:rPr lang="zh-TW" altLang="en-US" dirty="0"/>
              <a:t>用窮舉法來描述「貓」這個動物，列出很多資料時，還是無法精確。</a:t>
            </a:r>
            <a:endParaRPr lang="en-US" altLang="zh-TW" dirty="0"/>
          </a:p>
          <a:p>
            <a:r>
              <a:rPr lang="zh-TW" altLang="en-US" dirty="0"/>
              <a:t>但換成「長的可愛，會喵喵叫，會抓老鼠」時，就知道這是什麼動物了。</a:t>
            </a:r>
          </a:p>
          <a:p>
            <a:endParaRPr lang="zh-TW" altLang="en-US" dirty="0"/>
          </a:p>
          <a:p>
            <a:r>
              <a:rPr lang="zh-TW" altLang="en-US" dirty="0"/>
              <a:t>我們可以用</a:t>
            </a:r>
            <a:r>
              <a:rPr lang="en-US" altLang="zh-TW" dirty="0"/>
              <a:t>256^(3 * 1024 * 1024)</a:t>
            </a:r>
            <a:r>
              <a:rPr lang="zh-TW" altLang="en-US" dirty="0"/>
              <a:t>的所有排列組合表示出所有</a:t>
            </a:r>
            <a:r>
              <a:rPr lang="en-US" altLang="zh-TW" dirty="0"/>
              <a:t>1024 x 1024</a:t>
            </a:r>
            <a:r>
              <a:rPr lang="zh-TW" altLang="en-US" dirty="0"/>
              <a:t>解析度的圖片</a:t>
            </a:r>
            <a:endParaRPr lang="en-US" altLang="zh-TW" dirty="0"/>
          </a:p>
          <a:p>
            <a:r>
              <a:rPr lang="zh-TW" altLang="en-US" dirty="0"/>
              <a:t>但這個數字太大了</a:t>
            </a:r>
            <a:endParaRPr lang="en-US" altLang="zh-TW" dirty="0"/>
          </a:p>
          <a:p>
            <a:r>
              <a:rPr lang="zh-TW" altLang="en-US" dirty="0"/>
              <a:t>因此我們要換一種方式表達所有的圖片</a:t>
            </a:r>
            <a:endParaRPr lang="en-US" altLang="zh-TW" dirty="0"/>
          </a:p>
          <a:p>
            <a:r>
              <a:rPr lang="zh-TW" altLang="en-US" dirty="0"/>
              <a:t>這種針對同一個物件，用不同表示法來表示其資料的方式</a:t>
            </a:r>
            <a:endParaRPr lang="en-US" altLang="zh-TW" dirty="0"/>
          </a:p>
          <a:p>
            <a:r>
              <a:rPr lang="zh-TW" altLang="en-US" dirty="0"/>
              <a:t>將表示法</a:t>
            </a:r>
            <a:r>
              <a:rPr lang="en-US" altLang="zh-TW" dirty="0"/>
              <a:t>A</a:t>
            </a:r>
            <a:r>
              <a:rPr lang="zh-TW" altLang="en-US" dirty="0"/>
              <a:t>轉換成表示法</a:t>
            </a:r>
            <a:r>
              <a:rPr lang="en-US" altLang="zh-TW" dirty="0"/>
              <a:t>B</a:t>
            </a:r>
            <a:r>
              <a:rPr lang="zh-TW" altLang="en-US" dirty="0"/>
              <a:t>的過程稱為表徵轉換</a:t>
            </a:r>
            <a:endParaRPr lang="en-US" altLang="zh-TW" dirty="0"/>
          </a:p>
          <a:p>
            <a:r>
              <a:rPr lang="zh-TW" altLang="en-US" dirty="0"/>
              <a:t>表徵的轉換十分複雜，用傳統方式是做不出來的</a:t>
            </a:r>
            <a:r>
              <a:rPr lang="en-US" altLang="zh-TW" dirty="0"/>
              <a:t>(</a:t>
            </a:r>
            <a:r>
              <a:rPr lang="zh-TW" altLang="en-US" dirty="0"/>
              <a:t>因為量太大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因此需要使用「聯結主義」的方式</a:t>
            </a:r>
            <a:endParaRPr lang="en-US" altLang="zh-TW" dirty="0"/>
          </a:p>
          <a:p>
            <a:r>
              <a:rPr lang="zh-TW" altLang="en-US" dirty="0"/>
              <a:t>用大量資料，調整權重值及門檻值的方式</a:t>
            </a:r>
            <a:endParaRPr lang="en-US" altLang="zh-TW" dirty="0"/>
          </a:p>
          <a:p>
            <a:r>
              <a:rPr lang="zh-TW" altLang="en-US" dirty="0"/>
              <a:t>來建立一個轉換函數</a:t>
            </a:r>
            <a:endParaRPr lang="en-US" altLang="zh-TW" dirty="0"/>
          </a:p>
          <a:p>
            <a:r>
              <a:rPr lang="zh-TW" altLang="en-US" dirty="0"/>
              <a:t>這種方式稱為「表徵學習」</a:t>
            </a:r>
            <a:endParaRPr lang="en-US" altLang="zh-TW" dirty="0"/>
          </a:p>
          <a:p>
            <a:r>
              <a:rPr lang="zh-TW" altLang="en-US" dirty="0"/>
              <a:t>也是目前所有</a:t>
            </a:r>
            <a:r>
              <a:rPr lang="en-US" altLang="zh-TW" dirty="0"/>
              <a:t>AI</a:t>
            </a:r>
            <a:r>
              <a:rPr lang="zh-TW" altLang="en-US" dirty="0"/>
              <a:t>的基礎。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16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563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476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電腦世界在設計時，只有</a:t>
            </a:r>
            <a:r>
              <a:rPr lang="en-US" altLang="zh-TW" dirty="0"/>
              <a:t>0</a:t>
            </a:r>
            <a:r>
              <a:rPr lang="zh-TW" altLang="en-US" dirty="0"/>
              <a:t>和</a:t>
            </a:r>
            <a:r>
              <a:rPr lang="en-US" altLang="zh-TW" dirty="0"/>
              <a:t>1</a:t>
            </a:r>
            <a:r>
              <a:rPr lang="zh-TW" altLang="en-US" dirty="0"/>
              <a:t>，因此好像電腦世界都只有「有」和「沒有」</a:t>
            </a:r>
            <a:r>
              <a:rPr lang="en-US" altLang="zh-TW" dirty="0"/>
              <a:t>(</a:t>
            </a:r>
            <a:r>
              <a:rPr lang="zh-TW" altLang="en-US" dirty="0"/>
              <a:t>有電和沒電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人類在設計電腦功能時，就以這個方法來設計，如資料庫搜尋，只有「找到」和「沒找到」兩種結果</a:t>
            </a:r>
            <a:endParaRPr lang="en-US" altLang="zh-TW" dirty="0"/>
          </a:p>
          <a:p>
            <a:r>
              <a:rPr lang="zh-TW" altLang="en-US" dirty="0"/>
              <a:t>執行電腦指令，也是一個空格都不能多，一個字母都不能錯，這就是我們從「離散」的哲學設計電腦所有軟硬體的結果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這個世界本來就不是絕對的。從來沒有「有」或「沒有」。你不可能</a:t>
            </a:r>
            <a:r>
              <a:rPr lang="en-US" altLang="zh-TW" dirty="0"/>
              <a:t>100%</a:t>
            </a:r>
            <a:r>
              <a:rPr lang="zh-TW" altLang="en-US" dirty="0"/>
              <a:t>討厭或喜歡一件事物。就像你在</a:t>
            </a:r>
            <a:r>
              <a:rPr lang="en-US" altLang="zh-TW" dirty="0"/>
              <a:t>google</a:t>
            </a:r>
            <a:r>
              <a:rPr lang="zh-TW" altLang="en-US" dirty="0"/>
              <a:t>搜尋時一樣，你不可能完全找不到某個資料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只能說，搜尋的結果和你要找的東西的「相似程度」。例如你要找「冰島最好吃的魯肉飯」。這個看起來完全結果為</a:t>
            </a:r>
            <a:r>
              <a:rPr lang="en-US" altLang="zh-TW" dirty="0"/>
              <a:t>0</a:t>
            </a:r>
            <a:r>
              <a:rPr lang="zh-TW" altLang="en-US" dirty="0"/>
              <a:t>的搜尋，但這個結果和「冰島最最好吃的豬肉米飯料理」就一定有相似度。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如果搜尋引擎找出冰島好吃的豬肉米飯料理，就是有一個程度的相似。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96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568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643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552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3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9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708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33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611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08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920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550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027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9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47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91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776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037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931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870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879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113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8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231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7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019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568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390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994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913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053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205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136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166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405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3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591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676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64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192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105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219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7939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247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827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132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93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713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63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279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7691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590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CPU</a:t>
            </a:r>
            <a:r>
              <a:rPr lang="zh-TW" altLang="en-US" dirty="0"/>
              <a:t>出來很久了，我們常常聽到</a:t>
            </a:r>
            <a:r>
              <a:rPr lang="en-US" altLang="zh-TW" dirty="0"/>
              <a:t>Intel</a:t>
            </a:r>
            <a:r>
              <a:rPr lang="zh-TW" altLang="en-US" dirty="0"/>
              <a:t>幾代幾代的</a:t>
            </a:r>
            <a:r>
              <a:rPr lang="en-US" altLang="zh-TW" dirty="0"/>
              <a:t>CPU</a:t>
            </a:r>
            <a:r>
              <a:rPr lang="zh-TW" altLang="en-US" dirty="0"/>
              <a:t>，速度多少多快。但基本上，</a:t>
            </a:r>
            <a:r>
              <a:rPr lang="en-US" altLang="zh-TW" dirty="0"/>
              <a:t>CPU</a:t>
            </a:r>
            <a:r>
              <a:rPr lang="zh-TW" altLang="en-US" dirty="0"/>
              <a:t>做的都是「加法」運算，而且速度非常非常快，每秒可達幾十億次加法這類的基本運算。</a:t>
            </a:r>
          </a:p>
          <a:p>
            <a:endParaRPr lang="zh-TW" altLang="en-US" dirty="0"/>
          </a:p>
          <a:p>
            <a:r>
              <a:rPr lang="zh-TW" altLang="en-US" dirty="0"/>
              <a:t>但是如果你的運算，是依賴之前的運算結果，你算的再快，也要等之前的東西算完，才能接著算，因此你只能再加快運算的速度，但這是一個「單打獨鬥」的方式。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GPU</a:t>
            </a:r>
            <a:r>
              <a:rPr lang="zh-TW" altLang="en-US" dirty="0"/>
              <a:t>就是</a:t>
            </a:r>
            <a:r>
              <a:rPr lang="en-US" altLang="zh-TW" dirty="0"/>
              <a:t>Graphic</a:t>
            </a:r>
            <a:r>
              <a:rPr lang="zh-TW" altLang="en-US" dirty="0"/>
              <a:t>運算，就像前面說的，是專門針對不同維度之間數值做運算的方法。最有名就是矩陣乘法。但矩陣乘法有一個非常重要的特色，就是每個元素運算時，和其它元素是無關的。你不需要等其它行列的元素運算完獲得的結果，所以每一個行列的運算可以同時做。</a:t>
            </a:r>
          </a:p>
          <a:p>
            <a:endParaRPr lang="zh-TW" altLang="en-US" dirty="0"/>
          </a:p>
          <a:p>
            <a:r>
              <a:rPr lang="zh-TW" altLang="en-US" dirty="0"/>
              <a:t>換句話說，我不需要</a:t>
            </a:r>
            <a:r>
              <a:rPr lang="en-US" altLang="zh-TW" dirty="0"/>
              <a:t>CPU</a:t>
            </a:r>
            <a:r>
              <a:rPr lang="zh-TW" altLang="en-US" dirty="0"/>
              <a:t>這麼高級複雜超高速的「單打獨鬥」，我只需要一大堆會基本，速度稍微快的小型</a:t>
            </a:r>
            <a:r>
              <a:rPr lang="en-US" altLang="zh-TW" dirty="0"/>
              <a:t>CPU</a:t>
            </a:r>
            <a:r>
              <a:rPr lang="zh-TW" altLang="en-US" dirty="0"/>
              <a:t>一起做運算，例如</a:t>
            </a:r>
            <a:r>
              <a:rPr lang="en-US" altLang="zh-TW" dirty="0"/>
              <a:t>1</a:t>
            </a:r>
            <a:r>
              <a:rPr lang="zh-TW" altLang="en-US" dirty="0"/>
              <a:t>萬個小型</a:t>
            </a:r>
            <a:r>
              <a:rPr lang="en-US" altLang="zh-TW" dirty="0"/>
              <a:t>CPU</a:t>
            </a:r>
            <a:r>
              <a:rPr lang="zh-TW" altLang="en-US" dirty="0"/>
              <a:t>一起做簡單的加減乘除，也許我這個小</a:t>
            </a:r>
            <a:r>
              <a:rPr lang="en-US" altLang="zh-TW" dirty="0"/>
              <a:t>CPU</a:t>
            </a:r>
            <a:r>
              <a:rPr lang="zh-TW" altLang="en-US" dirty="0"/>
              <a:t>的速度是高級大</a:t>
            </a:r>
            <a:r>
              <a:rPr lang="en-US" altLang="zh-TW" dirty="0"/>
              <a:t>CPU</a:t>
            </a:r>
            <a:r>
              <a:rPr lang="zh-TW" altLang="en-US" dirty="0"/>
              <a:t>的</a:t>
            </a:r>
            <a:r>
              <a:rPr lang="en-US" altLang="zh-TW" dirty="0"/>
              <a:t>1%</a:t>
            </a:r>
            <a:r>
              <a:rPr lang="zh-TW" altLang="en-US" dirty="0"/>
              <a:t>，但我一次有一萬個，做矩陣運算時，我就可以達到一個高級大</a:t>
            </a:r>
            <a:r>
              <a:rPr lang="en-US" altLang="zh-TW" dirty="0"/>
              <a:t>CPU 100</a:t>
            </a:r>
            <a:r>
              <a:rPr lang="zh-TW" altLang="en-US" dirty="0"/>
              <a:t>倍的速度了。</a:t>
            </a:r>
          </a:p>
          <a:p>
            <a:endParaRPr lang="zh-TW" altLang="en-US" dirty="0"/>
          </a:p>
          <a:p>
            <a:r>
              <a:rPr lang="zh-TW" altLang="en-US" dirty="0"/>
              <a:t>就像你叫一個博士生做很複雜的數學運算，他算的非常快。但你叫同一個博士生做</a:t>
            </a:r>
            <a:r>
              <a:rPr lang="en-US" altLang="zh-TW" dirty="0"/>
              <a:t>1</a:t>
            </a:r>
            <a:r>
              <a:rPr lang="zh-TW" altLang="en-US" dirty="0"/>
              <a:t>萬次加法運算，他再快也不會比</a:t>
            </a:r>
            <a:r>
              <a:rPr lang="en-US" altLang="zh-TW" dirty="0"/>
              <a:t>1</a:t>
            </a:r>
            <a:r>
              <a:rPr lang="zh-TW" altLang="en-US" dirty="0"/>
              <a:t>萬個小學生一起做來得快，這就是</a:t>
            </a:r>
            <a:r>
              <a:rPr lang="en-US" altLang="zh-TW" dirty="0"/>
              <a:t>CPU</a:t>
            </a:r>
            <a:r>
              <a:rPr lang="zh-TW" altLang="en-US" dirty="0"/>
              <a:t>和</a:t>
            </a:r>
            <a:r>
              <a:rPr lang="en-US" altLang="zh-TW" dirty="0"/>
              <a:t>GPU</a:t>
            </a:r>
            <a:r>
              <a:rPr lang="zh-TW" altLang="en-US" dirty="0"/>
              <a:t>的差別</a:t>
            </a:r>
          </a:p>
          <a:p>
            <a:endParaRPr lang="zh-TW" altLang="en-US" dirty="0"/>
          </a:p>
          <a:p>
            <a:r>
              <a:rPr lang="zh-TW" altLang="en-US" dirty="0"/>
              <a:t>而人工智慧的運算，剛好就是是很大量，但簡單的數學運算。可以同時做，稱為「平行處理」。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682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量子電腦是整個電腦原理的改變，</a:t>
            </a:r>
            <a:r>
              <a:rPr lang="en-US" altLang="zh-TW" dirty="0"/>
              <a:t>GPU</a:t>
            </a:r>
            <a:r>
              <a:rPr lang="zh-TW" altLang="en-US" dirty="0"/>
              <a:t>還是屬於電子電腦，即使用「位元」的電腦，量子電腦使用</a:t>
            </a:r>
            <a:r>
              <a:rPr lang="en-US" altLang="zh-TW" dirty="0"/>
              <a:t>qubit</a:t>
            </a:r>
            <a:r>
              <a:rPr lang="zh-TW" altLang="en-US" dirty="0"/>
              <a:t>處理的速度比</a:t>
            </a:r>
            <a:r>
              <a:rPr lang="en-US" altLang="zh-TW" dirty="0"/>
              <a:t>bit</a:t>
            </a:r>
            <a:r>
              <a:rPr lang="zh-TW" altLang="en-US" dirty="0"/>
              <a:t>快</a:t>
            </a:r>
            <a:r>
              <a:rPr lang="en-US" altLang="zh-TW" dirty="0"/>
              <a:t>2^N</a:t>
            </a:r>
            <a:r>
              <a:rPr lang="zh-TW" altLang="en-US" dirty="0"/>
              <a:t>次方。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bit</a:t>
            </a:r>
            <a:r>
              <a:rPr lang="zh-TW" altLang="en-US" dirty="0"/>
              <a:t>的情況下，量子電腦快</a:t>
            </a:r>
            <a:r>
              <a:rPr lang="en-US" altLang="zh-TW" dirty="0"/>
              <a:t>2</a:t>
            </a:r>
            <a:r>
              <a:rPr lang="zh-TW" altLang="en-US" dirty="0"/>
              <a:t>倍</a:t>
            </a:r>
            <a:r>
              <a:rPr lang="en-US" altLang="zh-TW" dirty="0"/>
              <a:t>(2^1</a:t>
            </a:r>
            <a:r>
              <a:rPr lang="zh-TW" altLang="en-US" dirty="0"/>
              <a:t>次方</a:t>
            </a:r>
            <a:r>
              <a:rPr lang="en-US" altLang="zh-TW" dirty="0"/>
              <a:t>)</a:t>
            </a:r>
            <a:r>
              <a:rPr lang="zh-TW" altLang="en-US" dirty="0"/>
              <a:t>，兩個</a:t>
            </a:r>
            <a:r>
              <a:rPr lang="en-US" altLang="zh-TW" dirty="0"/>
              <a:t>bit</a:t>
            </a:r>
            <a:r>
              <a:rPr lang="zh-TW" altLang="en-US" dirty="0"/>
              <a:t>快</a:t>
            </a:r>
            <a:r>
              <a:rPr lang="en-US" altLang="zh-TW" dirty="0"/>
              <a:t>4</a:t>
            </a:r>
            <a:r>
              <a:rPr lang="zh-TW" altLang="en-US" dirty="0"/>
              <a:t>倍</a:t>
            </a:r>
            <a:r>
              <a:rPr lang="en-US" altLang="zh-TW" dirty="0"/>
              <a:t>(2</a:t>
            </a:r>
            <a:r>
              <a:rPr lang="zh-TW" altLang="en-US" dirty="0"/>
              <a:t>的</a:t>
            </a:r>
            <a:r>
              <a:rPr lang="en-US" altLang="zh-TW" dirty="0"/>
              <a:t>2</a:t>
            </a:r>
            <a:r>
              <a:rPr lang="zh-TW" altLang="en-US" dirty="0"/>
              <a:t>次方</a:t>
            </a:r>
            <a:r>
              <a:rPr lang="en-US" altLang="zh-TW" dirty="0"/>
              <a:t>)</a:t>
            </a:r>
            <a:r>
              <a:rPr lang="zh-TW" altLang="en-US" dirty="0"/>
              <a:t>，如果量子位元數到達</a:t>
            </a:r>
            <a:r>
              <a:rPr lang="en-US" altLang="zh-TW" dirty="0"/>
              <a:t>256</a:t>
            </a:r>
            <a:r>
              <a:rPr lang="zh-TW" altLang="en-US" dirty="0"/>
              <a:t>個，量子電腦比位元電腦快</a:t>
            </a:r>
            <a:r>
              <a:rPr lang="en-US" altLang="zh-TW" dirty="0"/>
              <a:t>2^256</a:t>
            </a:r>
            <a:r>
              <a:rPr lang="zh-TW" altLang="en-US" dirty="0"/>
              <a:t>倍。兩者目前用途不同，處理的問題也不同，可以互相輔助。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510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101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864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43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7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6/17/2024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6/17/2024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rmPnO1eqL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6.xml"/><Relationship Id="rId18" Type="http://schemas.openxmlformats.org/officeDocument/2006/relationships/image" Target="../media/image380.png"/><Relationship Id="rId26" Type="http://schemas.openxmlformats.org/officeDocument/2006/relationships/image" Target="../media/image4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24" Type="http://schemas.openxmlformats.org/officeDocument/2006/relationships/image" Target="../media/image4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customXml" Target="../ink/ink9.xml"/><Relationship Id="rId4" Type="http://schemas.openxmlformats.org/officeDocument/2006/relationships/image" Target="../media/image310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2667000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20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年內不被</a:t>
            </a:r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取代的求生技能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472112" y="55626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地點：寶高智慧產業園區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現代人工智慧的起源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2817829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的出現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(CUDA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架構，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2007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NVIDIA 4090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可達到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101teraFLOPS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年的超級電腦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Intel Touchstone Delta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0.032teraFLOPS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超強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GPU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的出現</a:t>
            </a:r>
          </a:p>
        </p:txBody>
      </p:sp>
      <p:pic>
        <p:nvPicPr>
          <p:cNvPr id="4098" name="Picture 2" descr="Intel Touchstone Delta">
            <a:extLst>
              <a:ext uri="{FF2B5EF4-FFF2-40B4-BE49-F238E27FC236}">
                <a16:creationId xmlns:a16="http://schemas.microsoft.com/office/drawing/2014/main" id="{D1AF97ED-0670-F98B-C3D1-B936EFE8A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20961"/>
            <a:ext cx="4114800" cy="255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eastly Nvidia Lovelace flagship AD102 GPU leak with 18,176 CUDA cores, 24  Gbps 48 GB VRAM, and 800 W TBP hints at possible Titan resurrection -  NotebookCheck.net News">
            <a:extLst>
              <a:ext uri="{FF2B5EF4-FFF2-40B4-BE49-F238E27FC236}">
                <a16:creationId xmlns:a16="http://schemas.microsoft.com/office/drawing/2014/main" id="{D8C155FF-EC4B-540A-F655-674E2CAFC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20961"/>
            <a:ext cx="4038600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34049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0EFC911-C773-4171-EDA0-EFDEA109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0"/>
            <a:ext cx="6829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79059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TPU(Tensor PU)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 v4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，如果做成叢集，聚集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4096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顆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，可高達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9exaFlops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 Exaflop = 100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Teraflop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超強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TPU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的出現</a:t>
            </a:r>
          </a:p>
        </p:txBody>
      </p:sp>
      <p:pic>
        <p:nvPicPr>
          <p:cNvPr id="5122" name="Picture 2" descr="Google第四代TPU芯片发布- VxBus">
            <a:extLst>
              <a:ext uri="{FF2B5EF4-FFF2-40B4-BE49-F238E27FC236}">
                <a16:creationId xmlns:a16="http://schemas.microsoft.com/office/drawing/2014/main" id="{B662210B-6CFB-60BC-6874-A989CEB8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059928"/>
            <a:ext cx="3657600" cy="18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Hints About Its Homegrown TPUv4 AI Engines">
            <a:extLst>
              <a:ext uri="{FF2B5EF4-FFF2-40B4-BE49-F238E27FC236}">
                <a16:creationId xmlns:a16="http://schemas.microsoft.com/office/drawing/2014/main" id="{A9F53CD3-47B4-CBCF-0766-6B275EEC4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026736"/>
            <a:ext cx="3581400" cy="219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410490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6C82E43-070E-7A85-778E-87BDFCB4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1550"/>
            <a:ext cx="91440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304328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KZrxw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7857067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198466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shhu\Desktop\862LRm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8398933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1528370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shhu\Desktop\E9Rozv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814012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shhu\Desktop\ZV6Q2J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8805333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1874076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shhu\Desktop\321DWx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379890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2286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CPU vs. GPU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2290" name="Picture 2" descr="CPU vs GPU: Know the Difference - Incredibuild">
            <a:extLst>
              <a:ext uri="{FF2B5EF4-FFF2-40B4-BE49-F238E27FC236}">
                <a16:creationId xmlns:a16="http://schemas.microsoft.com/office/drawing/2014/main" id="{3CE11D9D-75D8-92A1-5C36-98689979C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6200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9143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073715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 College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數學系助理教授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John McCarthy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舉辦的暑期工作坊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(1972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年圖靈獎得主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2732559-5477-C738-03B0-74AF3333DA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99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BD87342-E3C9-2B10-CE11-32D1D6F0A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26704"/>
            <a:ext cx="50292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90887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2286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GPU vs 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量子電腦</a:t>
            </a:r>
          </a:p>
        </p:txBody>
      </p:sp>
      <p:pic>
        <p:nvPicPr>
          <p:cNvPr id="15362" name="Picture 2" descr="Here's why scientists want a good quantum computer">
            <a:extLst>
              <a:ext uri="{FF2B5EF4-FFF2-40B4-BE49-F238E27FC236}">
                <a16:creationId xmlns:a16="http://schemas.microsoft.com/office/drawing/2014/main" id="{BCF8C8DF-3BC7-24B4-A8F3-9F8BA6F2E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42459"/>
            <a:ext cx="7467600" cy="498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264752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感測器，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IPV6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、手機、雲端儲存，競賽、網路爬蟲，造就大量的資料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ImageNet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是第一個整合大量圖型資料的架構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Kaggle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競賽出現了大量的資料集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大量資料的出現</a:t>
            </a:r>
          </a:p>
        </p:txBody>
      </p:sp>
    </p:spTree>
    <p:extLst>
      <p:ext uri="{BB962C8B-B14F-4D97-AF65-F5344CB8AC3E}">
        <p14:creationId xmlns:p14="http://schemas.microsoft.com/office/powerpoint/2010/main" val="1642723564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5240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2023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年，全球產生了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 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etabytes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8000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億台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iPhone(256G)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才裝得下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大量資料的出現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73B04A-BA9A-2174-ABBC-830A45BF1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95600"/>
            <a:ext cx="5490501" cy="37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82040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年的反向傳播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2009-2010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年，出現更好的啟動函數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權重參數更好的初始化方法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更好的最佳化方法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(Adam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RMSProp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年出現批次正規化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年出現殘差連接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年出現深度可分離卷積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2017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Attention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一直到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年，不斷有新的理論出現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更棒的最佳化機制</a:t>
            </a:r>
          </a:p>
        </p:txBody>
      </p:sp>
    </p:spTree>
    <p:extLst>
      <p:ext uri="{BB962C8B-B14F-4D97-AF65-F5344CB8AC3E}">
        <p14:creationId xmlns:p14="http://schemas.microsoft.com/office/powerpoint/2010/main" val="65520811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從機器學習到深度學習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08859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年，當紅的機器學習是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GBM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仍然專注神經網路的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LeCun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Bengio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Hinton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2011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年首度使用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ImageNet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的挑戰賽，首度以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83.6%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的準確率超越機器學習的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74.3%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年已達到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96.4%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自此神經網路主宰了機器學習領域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CERN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換成神經網路來分析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LHC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Altas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探測器的資料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Keras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深度學習重出江湖</a:t>
            </a:r>
          </a:p>
        </p:txBody>
      </p:sp>
    </p:spTree>
    <p:extLst>
      <p:ext uri="{BB962C8B-B14F-4D97-AF65-F5344CB8AC3E}">
        <p14:creationId xmlns:p14="http://schemas.microsoft.com/office/powerpoint/2010/main" val="12359822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163931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找一批精心挑選的科學家來讓機器具有智慧，完成人類的工作</a:t>
            </a:r>
            <a:r>
              <a:rPr kumimoji="1"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類似物理界的索爾維會議？</a:t>
            </a:r>
            <a:r>
              <a:rPr kumimoji="1"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endParaRPr kumimoji="1"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92934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028" name="Picture 4" descr="索爾維會議- 維基百科，自由的百科全書">
            <a:extLst>
              <a:ext uri="{FF2B5EF4-FFF2-40B4-BE49-F238E27FC236}">
                <a16:creationId xmlns:a16="http://schemas.microsoft.com/office/drawing/2014/main" id="{79E79487-FC1C-2819-0EA5-D0C6B89F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796363"/>
            <a:ext cx="165261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956 Dartmouth AI Seminar 人名B">
            <a:extLst>
              <a:ext uri="{FF2B5EF4-FFF2-40B4-BE49-F238E27FC236}">
                <a16:creationId xmlns:a16="http://schemas.microsoft.com/office/drawing/2014/main" id="{E3B57F33-DEA3-1F6D-EDA4-82DBF1B47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8158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0187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科學家天真的想法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7251A4-68A1-901B-98E2-EE6137083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873579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49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先天及後天的智慧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27368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先天及後天的智慧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7170" name="Picture 2" descr="smart kid touching glasses and standing with hand on hip near chalkboard  素材庫相片| Adobe Stock">
            <a:extLst>
              <a:ext uri="{FF2B5EF4-FFF2-40B4-BE49-F238E27FC236}">
                <a16:creationId xmlns:a16="http://schemas.microsoft.com/office/drawing/2014/main" id="{ACB36D72-316A-AD1C-49C6-3EF10605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41065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rompthunt: portrait of Young Albert Einstein, in 1905">
            <a:extLst>
              <a:ext uri="{FF2B5EF4-FFF2-40B4-BE49-F238E27FC236}">
                <a16:creationId xmlns:a16="http://schemas.microsoft.com/office/drawing/2014/main" id="{0409C569-FD7C-457A-B433-657097BBA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7287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三大</a:t>
            </a:r>
            <a:r>
              <a:rPr kumimoji="1" lang="en-US" altLang="zh-TW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學派</a:t>
            </a:r>
            <a:endParaRPr kumimoji="1" lang="en-US" altLang="zh-TW" sz="5400" b="1" dirty="0">
              <a:solidFill>
                <a:srgbClr val="66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316454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8BB371A-78BC-8056-1022-CEE748132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9" y="1304730"/>
            <a:ext cx="9144000" cy="424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479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符號主義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0401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符號主義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8F45CD-7251-A421-52D5-A95E3EF1F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567738" cy="446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7781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67335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什麼是人工智慧</a:t>
            </a:r>
            <a:r>
              <a:rPr kumimoji="1" lang="en-US" altLang="zh-TW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(AI)</a:t>
            </a:r>
            <a:r>
              <a:rPr kumimoji="1" lang="zh-TW" altLang="en-US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？</a:t>
            </a:r>
            <a:endParaRPr kumimoji="1" lang="en-US" altLang="zh-TW" sz="5400" b="1" dirty="0">
              <a:solidFill>
                <a:srgbClr val="66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19727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9540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年代的專家系統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(Expert System)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達到高峰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599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專家系統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146" name="Picture 2" descr="Expert Systems in AI">
            <a:extLst>
              <a:ext uri="{FF2B5EF4-FFF2-40B4-BE49-F238E27FC236}">
                <a16:creationId xmlns:a16="http://schemas.microsoft.com/office/drawing/2014/main" id="{220E45A8-0398-DF78-B9F5-4ED457FA5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95600"/>
            <a:ext cx="8302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4432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122362" y="19346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9218" name="Picture 2" descr="What is Neuro-Symbolic AI? - AllegroGraph">
            <a:extLst>
              <a:ext uri="{FF2B5EF4-FFF2-40B4-BE49-F238E27FC236}">
                <a16:creationId xmlns:a16="http://schemas.microsoft.com/office/drawing/2014/main" id="{7F9A04CD-5BC4-BC4C-1D8C-77AA2B24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95400"/>
            <a:ext cx="5902325" cy="53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4044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01BAB41-ACA6-6427-1CCF-F8A8331A1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654"/>
            <a:ext cx="9144000" cy="36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8587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以圍棋為例，所有的排列組合為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en-US" altLang="zh-TW" sz="3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19x19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大約等於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174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比可觀測宇宙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半徑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465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億光年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所有原子總合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還多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就算每個原子當作一個位元都無法計算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更不要說如果要窮舉所有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1024x1024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的圖片了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(256</a:t>
            </a:r>
            <a:r>
              <a:rPr kumimoji="1" lang="en-US" altLang="zh-TW" sz="3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3x1024x1024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此時已經無法用窮舉法來解決問題了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4572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15977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 inside | CommitStrip">
            <a:extLst>
              <a:ext uri="{FF2B5EF4-FFF2-40B4-BE49-F238E27FC236}">
                <a16:creationId xmlns:a16="http://schemas.microsoft.com/office/drawing/2014/main" id="{2DCD4058-2321-FEDC-7651-DB3F3981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47688"/>
            <a:ext cx="619125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2129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行為主義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36551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模擬人類和動物的行為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人工智慧的產生是系統和環境互動的結果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表現在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強化學習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上，智慧是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演化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的結果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離生物的感知系統還差的非常遠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需要和環境互動的演算法及運算能力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自動車、機器人，機器手臂，掃地機器人、智慧工廠，智慧物流等。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行為學派的方法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911680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聯結主義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2314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4572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從人腦開始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AutoShape 6" descr="當神經元遇見真愛！突觸形成的奇妙旅程- 研之有物│ 串聯您與中央研究院的橋梁">
            <a:extLst>
              <a:ext uri="{FF2B5EF4-FFF2-40B4-BE49-F238E27FC236}">
                <a16:creationId xmlns:a16="http://schemas.microsoft.com/office/drawing/2014/main" id="{534A8E9B-DF67-5DB8-3FD6-83B86BA172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" name="AutoShape 8" descr="當神經元遇見真愛！突觸形成的奇妙旅程- 研之有物│ 串聯您與中央研究院的橋梁">
            <a:extLst>
              <a:ext uri="{FF2B5EF4-FFF2-40B4-BE49-F238E27FC236}">
                <a16:creationId xmlns:a16="http://schemas.microsoft.com/office/drawing/2014/main" id="{EFB31022-85C8-9239-0617-00C7DE4F65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當神經元遇見真愛！突觸形成的奇妙旅程- 研之有物│ 串聯您與中央研究院的橋梁">
            <a:extLst>
              <a:ext uri="{FF2B5EF4-FFF2-40B4-BE49-F238E27FC236}">
                <a16:creationId xmlns:a16="http://schemas.microsoft.com/office/drawing/2014/main" id="{99129012-31FB-DDF9-08B4-038EDA8B62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兩個神經元彼此連結，軸突終點與樹突棘的接觸點為突觸。 圖｜研之有物（資料來源｜Current Biology）">
            <a:extLst>
              <a:ext uri="{FF2B5EF4-FFF2-40B4-BE49-F238E27FC236}">
                <a16:creationId xmlns:a16="http://schemas.microsoft.com/office/drawing/2014/main" id="{4294DB12-B101-1425-FC07-63DEE76772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64E5E2-698D-344C-1FB5-09124029A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43050"/>
            <a:ext cx="3827236" cy="4381500"/>
          </a:xfrm>
          <a:prstGeom prst="rect">
            <a:avLst/>
          </a:prstGeom>
        </p:spPr>
      </p:pic>
      <p:pic>
        <p:nvPicPr>
          <p:cNvPr id="10254" name="Picture 14" descr="AI - Ch16 機器學習(4), 類神經網路Neural network | Mr. Opengate">
            <a:extLst>
              <a:ext uri="{FF2B5EF4-FFF2-40B4-BE49-F238E27FC236}">
                <a16:creationId xmlns:a16="http://schemas.microsoft.com/office/drawing/2014/main" id="{B2E707FE-4067-5847-2190-A3A7BBB8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330357" cy="32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769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9D4252B-263B-F7DC-8A32-30B2F859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57400"/>
            <a:ext cx="6666980" cy="3962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FEBD876-D51A-7BF1-7745-88582265C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914400"/>
            <a:ext cx="1475053" cy="168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844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什麼是人工智慧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124" name="Picture 4" descr="View from the Giza Plateau of the three pyramids known as Queens' Pyramids with three smaller three satellite pyramids in front. In order from left to right: the Pyramid of Menkaure, Khafre and then Khufu.">
            <a:extLst>
              <a:ext uri="{FF2B5EF4-FFF2-40B4-BE49-F238E27FC236}">
                <a16:creationId xmlns:a16="http://schemas.microsoft.com/office/drawing/2014/main" id="{4FA77340-92B4-F034-4A1B-D26E7273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47052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4190C8D-4604-3955-E90F-279D2F695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28775"/>
            <a:ext cx="3287649" cy="207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人類登月滿50年 月球再成國際競技場">
            <a:extLst>
              <a:ext uri="{FF2B5EF4-FFF2-40B4-BE49-F238E27FC236}">
                <a16:creationId xmlns:a16="http://schemas.microsoft.com/office/drawing/2014/main" id="{ED2C8777-6A55-9108-03CC-0D8D7214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55" y="4267200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FE140A5-EE8D-8C21-F49C-0485648B0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114027"/>
            <a:ext cx="3581400" cy="25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8266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38404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神經元和網路間的連接機制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智慧活動是由大量簡單單元通過複雜連接平行運算的結果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既然生物智慧是由神經元網路產生的，那就通過人工方式建立神經網路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再訓練人工神經網路產生智慧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可處理非結構化資料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具有抽象能力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人類成為最高物種的原因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聯結主義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562104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384042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主要就是說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聯結主義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最主要的表現就是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機器學習最重要的就是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深度學習中最重要的就是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神經網路以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為單元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大量神經元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數萬億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形成一個智慧體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近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的爆發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就是聯結主義的興起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然而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99%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我們看到的日常生活應用，均是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符號主義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的實現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冰箱、洗衣機、工廠、交通工具等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聯結主義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79845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6C2D5AC-5ECE-3BF7-6D2F-C1FB2661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802"/>
            <a:ext cx="8991600" cy="48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870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目前主流</a:t>
            </a:r>
            <a:r>
              <a:rPr kumimoji="1" lang="en-US" altLang="zh-TW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的原理</a:t>
            </a:r>
            <a:endParaRPr kumimoji="1" lang="en-US" altLang="zh-TW" sz="5400" b="1" dirty="0">
              <a:solidFill>
                <a:srgbClr val="66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27302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i and machine learning relationship chart">
            <a:extLst>
              <a:ext uri="{FF2B5EF4-FFF2-40B4-BE49-F238E27FC236}">
                <a16:creationId xmlns:a16="http://schemas.microsoft.com/office/drawing/2014/main" id="{29DBEEB3-C5E0-5EC9-0535-3FDFDA42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4582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41444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讓電腦具有學習能力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9601179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38404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學習就是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「調整」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的過程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小孩學東西的過程，不斷犯錯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犯錯後指正，朝向正確的方向靠近一點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不斷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嘗試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，每次都比較正確了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然後不斷調整，最後知道正確的方式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然後把這正確的方式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「記下來」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重點：有一個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調整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的機制，最後調整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完畢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後，要把這整個機制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儲存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整個過程稱為「機器學習」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電腦怎麼「學？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944666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384042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模擬人腦的神經元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以深度學習為例子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D4252B-263B-F7DC-8A32-30B2F859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43200"/>
            <a:ext cx="6553200" cy="389477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FEBD876-D51A-7BF1-7745-88582265C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914400"/>
            <a:ext cx="1475053" cy="168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841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38404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學習就是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「調整」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的過程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小孩學東西的過程，不斷犯錯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犯錯後指正，朝向正確的方向靠近一點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不斷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嘗試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，每次都比較正確了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然後不斷調整，最後知道正確的方式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然後把這正確的方式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「記下來」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重點：有一個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調整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的機制，最後調整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完畢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後，要把這整個機制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儲存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整個過程稱為「機器學習」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怎麼調整？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9071407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7526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不知原理是什麼，但必須有問題和答案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循環題目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答案丟入一個機制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如神經網路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慢慢找出這個機制的「模式」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答案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)-&gt;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得出規律</a:t>
            </a: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之後可將未知問題丟入規律獲得答案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比較符合人類學習的方法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「後天」獲得的能力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從答案中找規律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392374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定義人工「智慧」，專門指的是人類的能力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計算能力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(Basic)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：如數學，已被機器超越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感知能力（</a:t>
            </a:r>
            <a:r>
              <a:rPr kumimoji="1" lang="fr-FR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Perception</a:t>
            </a:r>
            <a:r>
              <a:rPr kumimoji="1" lang="zh-TW" alt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：如溫度被機器超越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認知能力（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Cognition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）：目前最熱門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創造力（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Creativity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）：看似做到，仍在研究中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智慧（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Wisdom</a:t>
            </a: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）：如說謊，仍無法做到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目前「意識」沒有被討論到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685800" y="6096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「智慧」：人類不同的能力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316501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8288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不再需要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由人類輸入精確的指令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電腦系統使用演算法處理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大量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的歷史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，從中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找出資料的模式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電腦能精準地根據輸入的資料集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預測結果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可以使用數百萬張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 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光片和對應的診斷結果來訓練一支醫療應用程式，程式可以僅透過 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 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光片就能診斷病人是否罹患癌症。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164842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機器學習的定義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745593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但你要先將資料變成電腦看得懂的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輸入資料：語音、文字、圖像、影片等任何可數位化的資料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標準答案：由人類所判斷出來的結果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評估方法：評估演算法執行優劣的方法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問題：如何將自然世界中的資料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轉換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成數位世界中的資料？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機器學習要素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692212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三個必知的</a:t>
            </a:r>
            <a:r>
              <a:rPr kumimoji="1" lang="en-US" altLang="zh-TW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原則</a:t>
            </a:r>
            <a:endParaRPr kumimoji="1" lang="en-US" altLang="zh-TW" sz="5400" b="1" dirty="0">
              <a:solidFill>
                <a:srgbClr val="66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515383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換一個方法描述事物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28976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3581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重量：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1-20kg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長度：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15-100cm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寬度：</a:t>
            </a: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5-20cm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顏色：多種或混合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生命跡象：強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...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下面這是什麼？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A073A8-26A1-F8B7-8210-DB3B9BAD064D}"/>
              </a:ext>
            </a:extLst>
          </p:cNvPr>
          <p:cNvSpPr txBox="1"/>
          <p:nvPr/>
        </p:nvSpPr>
        <p:spPr>
          <a:xfrm>
            <a:off x="4656438" y="1720840"/>
            <a:ext cx="3581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很會抓老鼠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開心時會翻肚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會喵喵叫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喜歡吃肉泥</a:t>
            </a:r>
            <a:endParaRPr kumimoji="1"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095498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表徵學習</a:t>
            </a:r>
            <a:endParaRPr kumimoji="1" lang="en-US" altLang="zh-TW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r>
              <a:rPr kumimoji="1" lang="en-US" altLang="zh-TW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(Representation Learning)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17503A-7975-0443-8ABA-05AD9954B50E}"/>
              </a:ext>
            </a:extLst>
          </p:cNvPr>
          <p:cNvSpPr txBox="1"/>
          <p:nvPr/>
        </p:nvSpPr>
        <p:spPr>
          <a:xfrm>
            <a:off x="533400" y="22098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如果無法將原始資料轉換成另外一種表徵，無法處理資料。如圍棋的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en-US" altLang="zh-TW" sz="3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19x19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處理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1024x1024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的彩色圖片，全世界所有這樣大小的圖片的總合為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256</a:t>
            </a:r>
            <a:r>
              <a:rPr kumimoji="1" lang="en-US" altLang="zh-TW" sz="3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1024x1024x3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必須換一種方式來表示圍棋的排列組合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或是換一種方式來表示一張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1024x1024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的圖片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68036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向量表示法</a:t>
            </a:r>
            <a:endParaRPr kumimoji="1" lang="en-US" altLang="zh-TW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17503A-7975-0443-8ABA-05AD9954B50E}"/>
              </a:ext>
            </a:extLst>
          </p:cNvPr>
          <p:cNvSpPr txBox="1"/>
          <p:nvPr/>
        </p:nvSpPr>
        <p:spPr>
          <a:xfrm>
            <a:off x="533400" y="15240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一張圖片原來的表示法為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(x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座標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y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座標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顏色號碼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(1, 2, 1234)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1024x1024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個這樣子的座標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可能轉換成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像貓的機率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花色的機率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, 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會叫的機率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......)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最後會變成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(0.23, 0.145, -0.105........)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文字也可以表示成高維向量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688074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從離散到連續的概念</a:t>
            </a:r>
            <a:endParaRPr kumimoji="1" lang="en-US" altLang="zh-TW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17503A-7975-0443-8ABA-05AD9954B50E}"/>
              </a:ext>
            </a:extLst>
          </p:cNvPr>
          <p:cNvSpPr txBox="1"/>
          <p:nvPr/>
        </p:nvSpPr>
        <p:spPr>
          <a:xfrm>
            <a:off x="533400" y="144780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離散的概念就是都是整數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16386" name="Picture 2" descr="補腦算算鍋/用對統計圖- 聯合學苑｜閱讀‧寫作‧跨域學習">
            <a:extLst>
              <a:ext uri="{FF2B5EF4-FFF2-40B4-BE49-F238E27FC236}">
                <a16:creationId xmlns:a16="http://schemas.microsoft.com/office/drawing/2014/main" id="{C9981337-F9D4-CEAD-A8DD-8BC607D8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705600" cy="41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09588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從離散到連續的概念</a:t>
            </a:r>
            <a:endParaRPr kumimoji="1" lang="en-US" altLang="zh-TW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17503A-7975-0443-8ABA-05AD9954B50E}"/>
              </a:ext>
            </a:extLst>
          </p:cNvPr>
          <p:cNvSpPr txBox="1"/>
          <p:nvPr/>
        </p:nvSpPr>
        <p:spPr>
          <a:xfrm>
            <a:off x="5334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連續的概念就是完全平滑的機率分佈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45B967-74B7-26EF-A9CF-4613DB88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2362200"/>
            <a:ext cx="6029325" cy="43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091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機器學習的定義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10506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09678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Lemoine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聲稱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LaMDA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有意識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https://www.youtube.com/watch?v=1rmPnO1eqL4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老高說明這件事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LAMDA</a:t>
            </a:r>
          </a:p>
        </p:txBody>
      </p:sp>
      <p:pic>
        <p:nvPicPr>
          <p:cNvPr id="1026" name="Picture 2" descr="Google Fires Suspended Lemoine Of “Sentient AI” Fame - DailyAlts -">
            <a:extLst>
              <a:ext uri="{FF2B5EF4-FFF2-40B4-BE49-F238E27FC236}">
                <a16:creationId xmlns:a16="http://schemas.microsoft.com/office/drawing/2014/main" id="{C1DCD21E-8898-B449-1730-0AE556B6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63971"/>
            <a:ext cx="6553200" cy="336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0067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24122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輸入數字，知道這個數是不是質數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輸入圖片，知道圖片中有貓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輸入語音，知道對應的文字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輸入影片，知道如何把影片中主角的臉換成自己的臉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輸入一盤圍棋，知道下一個子落在哪裏整盤才不會輸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一個問題，獲得正確的解答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4572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學習就是獲得解答的「能力」</a:t>
            </a:r>
          </a:p>
        </p:txBody>
      </p:sp>
    </p:spTree>
    <p:extLst>
      <p:ext uri="{BB962C8B-B14F-4D97-AF65-F5344CB8AC3E}">
        <p14:creationId xmlns:p14="http://schemas.microsoft.com/office/powerpoint/2010/main" val="40108138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能力值的獲得方法之一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43200"/>
            <a:ext cx="55724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81000" y="5943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是一個具有</a:t>
            </a:r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判斷質數能力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函數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6296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702146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存在一個輸入和輸出的對應關係</a:t>
            </a: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我們不知道這個對應關係的原理及邏輯</a:t>
            </a: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但假設世界上有完美函數是符合這種對應關係的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可能有很多個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有很多資料符合這種對應關係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訓練集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或找出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能達到上述目標的演算法</a:t>
            </a: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利用這些資料和演算法逼近完美函數</a:t>
            </a: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機器學習也是一個函數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828800" y="6019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找出最接近完美函數的函數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0487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95522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有一些有限資料，輸入為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、標準答案為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有一個完美的對應關係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y=f(x)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全世界所有的對應關係的可能性，稱之為假設集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，有無限多個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假如有一個對應關係叫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g(x)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之後，得出來的結果叫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，即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y’=g(x)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，發現有差距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調整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，再去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中找更好的對應關係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整個過程必須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533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機器學習的數學範式</a:t>
            </a:r>
          </a:p>
        </p:txBody>
      </p:sp>
    </p:spTree>
    <p:extLst>
      <p:ext uri="{BB962C8B-B14F-4D97-AF65-F5344CB8AC3E}">
        <p14:creationId xmlns:p14="http://schemas.microsoft.com/office/powerpoint/2010/main" val="365482894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86041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7D9C3E9C-4F80-8ED6-40F0-020ADE487314}"/>
              </a:ext>
            </a:extLst>
          </p:cNvPr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機器學習的過程</a:t>
            </a:r>
          </a:p>
        </p:txBody>
      </p:sp>
    </p:spTree>
    <p:extLst>
      <p:ext uri="{BB962C8B-B14F-4D97-AF65-F5344CB8AC3E}">
        <p14:creationId xmlns:p14="http://schemas.microsoft.com/office/powerpoint/2010/main" val="395945127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506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完美函數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: X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Y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訓練資料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，含有標準答案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無限多可能的假設集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演算法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函數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利用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從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中找，儘量接近完美函數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f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一定不會找到，但要找最接近的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f’</a:t>
            </a: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963324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機器學習的數學範式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DCEFCF2A-79E5-FB58-8180-576C4C29B997}"/>
              </a:ext>
            </a:extLst>
          </p:cNvPr>
          <p:cNvSpPr/>
          <p:nvPr/>
        </p:nvSpPr>
        <p:spPr>
          <a:xfrm>
            <a:off x="2971800" y="2438400"/>
            <a:ext cx="2895600" cy="2895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完美的對應關係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CE27692-91C2-1A32-FCF8-D427A9382C1A}"/>
              </a:ext>
            </a:extLst>
          </p:cNvPr>
          <p:cNvSpPr/>
          <p:nvPr/>
        </p:nvSpPr>
        <p:spPr>
          <a:xfrm>
            <a:off x="3657600" y="2743200"/>
            <a:ext cx="2895600" cy="289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1B4D0E4-6D27-540E-7158-5B445D3C0E8D}"/>
              </a:ext>
            </a:extLst>
          </p:cNvPr>
          <p:cNvSpPr/>
          <p:nvPr/>
        </p:nvSpPr>
        <p:spPr>
          <a:xfrm>
            <a:off x="3810000" y="2209800"/>
            <a:ext cx="2895600" cy="2895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5396E70-5DF7-3F8F-6FC6-3C77682F8823}"/>
              </a:ext>
            </a:extLst>
          </p:cNvPr>
          <p:cNvSpPr/>
          <p:nvPr/>
        </p:nvSpPr>
        <p:spPr>
          <a:xfrm>
            <a:off x="1981200" y="1828800"/>
            <a:ext cx="2895600" cy="2895600"/>
          </a:xfrm>
          <a:prstGeom prst="ellipse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5462EE0-DBC8-057D-A65A-1259C1A20459}"/>
              </a:ext>
            </a:extLst>
          </p:cNvPr>
          <p:cNvSpPr/>
          <p:nvPr/>
        </p:nvSpPr>
        <p:spPr>
          <a:xfrm>
            <a:off x="1600200" y="3267952"/>
            <a:ext cx="2895600" cy="2895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9C7BB4EA-2C91-63D7-3907-8735D84D60E5}"/>
              </a:ext>
            </a:extLst>
          </p:cNvPr>
          <p:cNvSpPr/>
          <p:nvPr/>
        </p:nvSpPr>
        <p:spPr>
          <a:xfrm>
            <a:off x="3810000" y="3396977"/>
            <a:ext cx="2895600" cy="2895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10853535-46CA-AC94-2345-5AEB31642406}"/>
              </a:ext>
            </a:extLst>
          </p:cNvPr>
          <p:cNvSpPr/>
          <p:nvPr/>
        </p:nvSpPr>
        <p:spPr>
          <a:xfrm>
            <a:off x="3048000" y="2465865"/>
            <a:ext cx="2895600" cy="28956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209498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25730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準備資料集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382905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定義網路架構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準備一個演算法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11505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網路參數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不同的網路參數，形成無限多個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，就是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H)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25730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利用資料集，不斷變更網路參數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就是一直找最好的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g)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82905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這個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要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和完美的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最接近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611505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網路參數確定下來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就是將模型存檔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853D2B76-577A-063B-8EF5-39EA34B7E766}"/>
                  </a:ext>
                </a:extLst>
              </p14:cNvPr>
              <p14:cNvContentPartPr/>
              <p14:nvPr/>
            </p14:nvContentPartPr>
            <p14:xfrm>
              <a:off x="3019113" y="2506250"/>
              <a:ext cx="277920" cy="1440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853D2B76-577A-063B-8EF5-39EA34B7E7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5473" y="2398250"/>
                <a:ext cx="3855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604F9717-F820-6037-A963-147229068E59}"/>
                  </a:ext>
                </a:extLst>
              </p14:cNvPr>
              <p14:cNvContentPartPr/>
              <p14:nvPr/>
            </p14:nvContentPartPr>
            <p14:xfrm>
              <a:off x="1407393" y="730010"/>
              <a:ext cx="756000" cy="1368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604F9717-F820-6037-A963-147229068E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3753" y="622010"/>
                <a:ext cx="8636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01DFDA9F-12A3-BFB4-596D-49FA3332E34D}"/>
              </a:ext>
            </a:extLst>
          </p:cNvPr>
          <p:cNvGrpSpPr/>
          <p:nvPr/>
        </p:nvGrpSpPr>
        <p:grpSpPr>
          <a:xfrm>
            <a:off x="170793" y="861050"/>
            <a:ext cx="6519240" cy="3193920"/>
            <a:chOff x="170793" y="861050"/>
            <a:chExt cx="6519240" cy="31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2BFBE045-6CCC-32AD-84DB-DF88E7693A99}"/>
                    </a:ext>
                  </a:extLst>
                </p14:cNvPr>
                <p14:cNvContentPartPr/>
                <p14:nvPr/>
              </p14:nvContentPartPr>
              <p14:xfrm>
                <a:off x="2979873" y="2473490"/>
                <a:ext cx="736560" cy="2628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2BFBE045-6CCC-32AD-84DB-DF88E7693A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43873" y="2437850"/>
                  <a:ext cx="808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0D4AED11-914E-F9DF-83FA-EA0521F5F73F}"/>
                    </a:ext>
                  </a:extLst>
                </p14:cNvPr>
                <p14:cNvContentPartPr/>
                <p14:nvPr/>
              </p14:nvContentPartPr>
              <p14:xfrm>
                <a:off x="3553713" y="2302130"/>
                <a:ext cx="151560" cy="33444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0D4AED11-914E-F9DF-83FA-EA0521F5F7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18073" y="2266490"/>
                  <a:ext cx="223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9AA570CB-71A7-D6D8-D401-D94DD7C1FA7A}"/>
                    </a:ext>
                  </a:extLst>
                </p14:cNvPr>
                <p14:cNvContentPartPr/>
                <p14:nvPr/>
              </p14:nvContentPartPr>
              <p14:xfrm>
                <a:off x="5532273" y="2433890"/>
                <a:ext cx="474120" cy="936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9AA570CB-71A7-D6D8-D401-D94DD7C1FA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96633" y="2398250"/>
                  <a:ext cx="545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82ADD652-CF77-AF5E-611F-380B929577E4}"/>
                    </a:ext>
                  </a:extLst>
                </p14:cNvPr>
                <p14:cNvContentPartPr/>
                <p14:nvPr/>
              </p14:nvContentPartPr>
              <p14:xfrm>
                <a:off x="5927193" y="2295650"/>
                <a:ext cx="87480" cy="27216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82ADD652-CF77-AF5E-611F-380B929577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91193" y="2260010"/>
                  <a:ext cx="1591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F8B9E742-4DEF-AA64-413A-6681BAEF7AB2}"/>
                    </a:ext>
                  </a:extLst>
                </p14:cNvPr>
                <p14:cNvContentPartPr/>
                <p14:nvPr/>
              </p14:nvContentPartPr>
              <p14:xfrm>
                <a:off x="170793" y="861050"/>
                <a:ext cx="6519240" cy="304776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F8B9E742-4DEF-AA64-413A-6681BAEF7AB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5153" y="825050"/>
                  <a:ext cx="6590880" cy="31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EE09B694-28DC-4873-88C8-B888E7F4EC6E}"/>
                    </a:ext>
                  </a:extLst>
                </p14:cNvPr>
                <p14:cNvContentPartPr/>
                <p14:nvPr/>
              </p14:nvContentPartPr>
              <p14:xfrm>
                <a:off x="1007793" y="3670490"/>
                <a:ext cx="253800" cy="38448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EE09B694-28DC-4873-88C8-B888E7F4EC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2153" y="3634850"/>
                  <a:ext cx="32544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2AB72336-FB90-4057-E81A-1DDFF7DD67E5}"/>
              </a:ext>
            </a:extLst>
          </p:cNvPr>
          <p:cNvGrpSpPr/>
          <p:nvPr/>
        </p:nvGrpSpPr>
        <p:grpSpPr>
          <a:xfrm>
            <a:off x="2986353" y="3749690"/>
            <a:ext cx="769320" cy="491760"/>
            <a:chOff x="2986353" y="3749690"/>
            <a:chExt cx="76932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8D5B5F88-CC99-EA35-D1B1-227EE9CBF8EC}"/>
                    </a:ext>
                  </a:extLst>
                </p14:cNvPr>
                <p14:cNvContentPartPr/>
                <p14:nvPr/>
              </p14:nvContentPartPr>
              <p14:xfrm>
                <a:off x="2986353" y="3920690"/>
                <a:ext cx="690480" cy="36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8D5B5F88-CC99-EA35-D1B1-227EE9CBF8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50353" y="3884690"/>
                  <a:ext cx="762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31880AE9-DDA7-C918-CA1E-A5231663F9A9}"/>
                    </a:ext>
                  </a:extLst>
                </p14:cNvPr>
                <p14:cNvContentPartPr/>
                <p14:nvPr/>
              </p14:nvContentPartPr>
              <p14:xfrm>
                <a:off x="3578553" y="3749690"/>
                <a:ext cx="177120" cy="49176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31880AE9-DDA7-C918-CA1E-A5231663F9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42553" y="3713690"/>
                  <a:ext cx="248760" cy="56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47D44A05-2968-5C7C-2052-59B65EBD5B4D}"/>
              </a:ext>
            </a:extLst>
          </p:cNvPr>
          <p:cNvGrpSpPr/>
          <p:nvPr/>
        </p:nvGrpSpPr>
        <p:grpSpPr>
          <a:xfrm>
            <a:off x="5552073" y="3723050"/>
            <a:ext cx="494280" cy="349560"/>
            <a:chOff x="5552073" y="3723050"/>
            <a:chExt cx="49428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A0898847-6C28-948B-E9BA-DC6521FECB5E}"/>
                    </a:ext>
                  </a:extLst>
                </p14:cNvPr>
                <p14:cNvContentPartPr/>
                <p14:nvPr/>
              </p14:nvContentPartPr>
              <p14:xfrm>
                <a:off x="5552073" y="3873170"/>
                <a:ext cx="460080" cy="4320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A0898847-6C28-948B-E9BA-DC6521FECB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16073" y="3837170"/>
                  <a:ext cx="531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442FF8CF-556F-03B5-25D7-AA928647360D}"/>
                    </a:ext>
                  </a:extLst>
                </p14:cNvPr>
                <p14:cNvContentPartPr/>
                <p14:nvPr/>
              </p14:nvContentPartPr>
              <p14:xfrm>
                <a:off x="5900193" y="3723050"/>
                <a:ext cx="146160" cy="34956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442FF8CF-556F-03B5-25D7-AA92864736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64553" y="3687410"/>
                  <a:ext cx="21780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8DAABA1F-78FA-C119-3BA1-31B9179B4E50}"/>
                  </a:ext>
                </a:extLst>
              </p14:cNvPr>
              <p14:cNvContentPartPr/>
              <p14:nvPr/>
            </p14:nvContentPartPr>
            <p14:xfrm>
              <a:off x="6453153" y="5440250"/>
              <a:ext cx="360" cy="360"/>
            </p14:xfrm>
          </p:contentPart>
        </mc:Choice>
        <mc:Fallback xmlns=""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8DAABA1F-78FA-C119-3BA1-31B9179B4E5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17513" y="540461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610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1828800"/>
            <a:ext cx="777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不管是邏輯法或是比對法逼近完美函數，都是尋找一個</a:t>
            </a:r>
            <a:r>
              <a:rPr kumimoji="1" lang="en-US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89700686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"/>
            <a:ext cx="6796087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667000"/>
            <a:ext cx="68797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76800"/>
            <a:ext cx="6781800" cy="149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40577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人工智慧的歷史</a:t>
            </a:r>
            <a:endParaRPr kumimoji="1" lang="en-US" altLang="zh-TW" sz="5400" b="1" dirty="0">
              <a:solidFill>
                <a:srgbClr val="66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44915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3400" y="609600"/>
            <a:ext cx="7772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y=</a:t>
            </a:r>
            <a:r>
              <a:rPr kumimoji="1" lang="en-US" altLang="zh-TW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ax+b</a:t>
            </a: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這個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function</a:t>
            </a: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有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2</a:t>
            </a: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個變數</a:t>
            </a: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求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a, b</a:t>
            </a: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，就可以知道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y=f(x)</a:t>
            </a: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的解</a:t>
            </a: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就可以表示所有二維空間中的線性對應關係</a:t>
            </a: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如果有一個</a:t>
            </a:r>
            <a:r>
              <a:rPr kumimoji="1" lang="en-US" altLang="zh-TW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funcion</a:t>
            </a:r>
            <a:r>
              <a:rPr kumimoji="1" lang="zh-TW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擁有</a:t>
            </a:r>
            <a:r>
              <a:rPr kumimoji="1" lang="en-US" altLang="zh-TW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10</a:t>
            </a:r>
            <a:r>
              <a:rPr kumimoji="1" lang="zh-TW" alt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萬億個變數呢？</a:t>
            </a:r>
            <a:endParaRPr kumimoji="1" lang="en-US" altLang="zh-TW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22088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常見機器學習方法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746352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監督式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(Supervised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非監督式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(Unsupervised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半監督式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(Semi-supervised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強化學習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(Reinforcement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遷移學習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(Transfer learning)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自監督式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(Self-supervised learning, 2020)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常見機器學習方法</a:t>
            </a:r>
          </a:p>
        </p:txBody>
      </p:sp>
    </p:spTree>
    <p:extLst>
      <p:ext uri="{BB962C8B-B14F-4D97-AF65-F5344CB8AC3E}">
        <p14:creationId xmlns:p14="http://schemas.microsoft.com/office/powerpoint/2010/main" val="219473795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3512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34968E9-A25F-2B55-B77E-35542996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4142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提供已知標記和定義過的訓練資料給演算法，讓演算法找出資料間的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關聯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訓練用資料必須包含通過演算法的輸入與輸出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只要有足夠的範例，即可找出之間的關聯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結構很簡單，容易設計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資料標記是最大的問題，也是監督式學習成本最高的地方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(90%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以上的成本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85406297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979386-D7D0-053A-8BF8-179A7567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885825"/>
            <a:ext cx="77628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212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使用未標記的資料進行訓練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嘗試找出輸入值與預設的輸出值之間有哪些有意義的關聯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這類算法可以找出模式和分類資料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通常用在歸類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(clustering)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或聚類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(grouping)</a:t>
            </a:r>
            <a:endParaRPr kumimoji="1" lang="zh-TW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非監督式學習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26861924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2832EF-DA72-CDB6-5529-649F847C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100137"/>
            <a:ext cx="78200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9429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2832EF-DA72-CDB6-5529-649F847C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100137"/>
            <a:ext cx="7820025" cy="4657725"/>
          </a:xfrm>
          <a:prstGeom prst="rect">
            <a:avLst/>
          </a:prstGeom>
        </p:spPr>
      </p:pic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BA86676-E4DD-F20D-468A-E2EA1197E82A}"/>
              </a:ext>
            </a:extLst>
          </p:cNvPr>
          <p:cNvSpPr/>
          <p:nvPr/>
        </p:nvSpPr>
        <p:spPr>
          <a:xfrm>
            <a:off x="1130629" y="2226623"/>
            <a:ext cx="4379522" cy="2666011"/>
          </a:xfrm>
          <a:custGeom>
            <a:avLst/>
            <a:gdLst>
              <a:gd name="connsiteX0" fmla="*/ 442852 w 4379522"/>
              <a:gd name="connsiteY0" fmla="*/ 65315 h 2666011"/>
              <a:gd name="connsiteX1" fmla="*/ 145968 w 4379522"/>
              <a:gd name="connsiteY1" fmla="*/ 112816 h 2666011"/>
              <a:gd name="connsiteX2" fmla="*/ 80654 w 4379522"/>
              <a:gd name="connsiteY2" fmla="*/ 166255 h 2666011"/>
              <a:gd name="connsiteX3" fmla="*/ 3465 w 4379522"/>
              <a:gd name="connsiteY3" fmla="*/ 380011 h 2666011"/>
              <a:gd name="connsiteX4" fmla="*/ 15340 w 4379522"/>
              <a:gd name="connsiteY4" fmla="*/ 659081 h 2666011"/>
              <a:gd name="connsiteX5" fmla="*/ 62841 w 4379522"/>
              <a:gd name="connsiteY5" fmla="*/ 789709 h 2666011"/>
              <a:gd name="connsiteX6" fmla="*/ 217220 w 4379522"/>
              <a:gd name="connsiteY6" fmla="*/ 1056904 h 2666011"/>
              <a:gd name="connsiteX7" fmla="*/ 294410 w 4379522"/>
              <a:gd name="connsiteY7" fmla="*/ 1211283 h 2666011"/>
              <a:gd name="connsiteX8" fmla="*/ 365662 w 4379522"/>
              <a:gd name="connsiteY8" fmla="*/ 1282535 h 2666011"/>
              <a:gd name="connsiteX9" fmla="*/ 579418 w 4379522"/>
              <a:gd name="connsiteY9" fmla="*/ 1436915 h 2666011"/>
              <a:gd name="connsiteX10" fmla="*/ 626919 w 4379522"/>
              <a:gd name="connsiteY10" fmla="*/ 1472541 h 2666011"/>
              <a:gd name="connsiteX11" fmla="*/ 787236 w 4379522"/>
              <a:gd name="connsiteY11" fmla="*/ 1549730 h 2666011"/>
              <a:gd name="connsiteX12" fmla="*/ 894114 w 4379522"/>
              <a:gd name="connsiteY12" fmla="*/ 1561606 h 2666011"/>
              <a:gd name="connsiteX13" fmla="*/ 1666010 w 4379522"/>
              <a:gd name="connsiteY13" fmla="*/ 1525980 h 2666011"/>
              <a:gd name="connsiteX14" fmla="*/ 2004457 w 4379522"/>
              <a:gd name="connsiteY14" fmla="*/ 1478478 h 2666011"/>
              <a:gd name="connsiteX15" fmla="*/ 2277589 w 4379522"/>
              <a:gd name="connsiteY15" fmla="*/ 1419102 h 2666011"/>
              <a:gd name="connsiteX16" fmla="*/ 2449781 w 4379522"/>
              <a:gd name="connsiteY16" fmla="*/ 1413164 h 2666011"/>
              <a:gd name="connsiteX17" fmla="*/ 2592285 w 4379522"/>
              <a:gd name="connsiteY17" fmla="*/ 1419102 h 2666011"/>
              <a:gd name="connsiteX18" fmla="*/ 2817916 w 4379522"/>
              <a:gd name="connsiteY18" fmla="*/ 1496291 h 2666011"/>
              <a:gd name="connsiteX19" fmla="*/ 2841667 w 4379522"/>
              <a:gd name="connsiteY19" fmla="*/ 1520042 h 2666011"/>
              <a:gd name="connsiteX20" fmla="*/ 2972296 w 4379522"/>
              <a:gd name="connsiteY20" fmla="*/ 1810987 h 2666011"/>
              <a:gd name="connsiteX21" fmla="*/ 3144488 w 4379522"/>
              <a:gd name="connsiteY21" fmla="*/ 2113808 h 2666011"/>
              <a:gd name="connsiteX22" fmla="*/ 3286992 w 4379522"/>
              <a:gd name="connsiteY22" fmla="*/ 2309751 h 2666011"/>
              <a:gd name="connsiteX23" fmla="*/ 3328555 w 4379522"/>
              <a:gd name="connsiteY23" fmla="*/ 2375065 h 2666011"/>
              <a:gd name="connsiteX24" fmla="*/ 3352306 w 4379522"/>
              <a:gd name="connsiteY24" fmla="*/ 2428504 h 2666011"/>
              <a:gd name="connsiteX25" fmla="*/ 3423558 w 4379522"/>
              <a:gd name="connsiteY25" fmla="*/ 2505694 h 2666011"/>
              <a:gd name="connsiteX26" fmla="*/ 3583875 w 4379522"/>
              <a:gd name="connsiteY26" fmla="*/ 2600696 h 2666011"/>
              <a:gd name="connsiteX27" fmla="*/ 3655127 w 4379522"/>
              <a:gd name="connsiteY27" fmla="*/ 2630385 h 2666011"/>
              <a:gd name="connsiteX28" fmla="*/ 3886696 w 4379522"/>
              <a:gd name="connsiteY28" fmla="*/ 2666011 h 2666011"/>
              <a:gd name="connsiteX29" fmla="*/ 3969823 w 4379522"/>
              <a:gd name="connsiteY29" fmla="*/ 2571008 h 2666011"/>
              <a:gd name="connsiteX30" fmla="*/ 4064826 w 4379522"/>
              <a:gd name="connsiteY30" fmla="*/ 2286000 h 2666011"/>
              <a:gd name="connsiteX31" fmla="*/ 4183579 w 4379522"/>
              <a:gd name="connsiteY31" fmla="*/ 1959429 h 2666011"/>
              <a:gd name="connsiteX32" fmla="*/ 4219205 w 4379522"/>
              <a:gd name="connsiteY32" fmla="*/ 1710047 h 2666011"/>
              <a:gd name="connsiteX33" fmla="*/ 4290457 w 4379522"/>
              <a:gd name="connsiteY33" fmla="*/ 1496291 h 2666011"/>
              <a:gd name="connsiteX34" fmla="*/ 4379522 w 4379522"/>
              <a:gd name="connsiteY34" fmla="*/ 1092530 h 2666011"/>
              <a:gd name="connsiteX35" fmla="*/ 4343896 w 4379522"/>
              <a:gd name="connsiteY35" fmla="*/ 718458 h 2666011"/>
              <a:gd name="connsiteX36" fmla="*/ 4183579 w 4379522"/>
              <a:gd name="connsiteY36" fmla="*/ 516577 h 2666011"/>
              <a:gd name="connsiteX37" fmla="*/ 3904509 w 4379522"/>
              <a:gd name="connsiteY37" fmla="*/ 326572 h 2666011"/>
              <a:gd name="connsiteX38" fmla="*/ 3494810 w 4379522"/>
              <a:gd name="connsiteY38" fmla="*/ 172193 h 2666011"/>
              <a:gd name="connsiteX39" fmla="*/ 3304805 w 4379522"/>
              <a:gd name="connsiteY39" fmla="*/ 130629 h 2666011"/>
              <a:gd name="connsiteX40" fmla="*/ 3120737 w 4379522"/>
              <a:gd name="connsiteY40" fmla="*/ 77190 h 2666011"/>
              <a:gd name="connsiteX41" fmla="*/ 2984171 w 4379522"/>
              <a:gd name="connsiteY41" fmla="*/ 17813 h 2666011"/>
              <a:gd name="connsiteX42" fmla="*/ 2841667 w 4379522"/>
              <a:gd name="connsiteY42" fmla="*/ 0 h 2666011"/>
              <a:gd name="connsiteX43" fmla="*/ 2758540 w 4379522"/>
              <a:gd name="connsiteY43" fmla="*/ 23751 h 2666011"/>
              <a:gd name="connsiteX44" fmla="*/ 2734789 w 4379522"/>
              <a:gd name="connsiteY44" fmla="*/ 29689 h 2666011"/>
              <a:gd name="connsiteX45" fmla="*/ 2645724 w 4379522"/>
              <a:gd name="connsiteY45" fmla="*/ 71252 h 2666011"/>
              <a:gd name="connsiteX46" fmla="*/ 2521033 w 4379522"/>
              <a:gd name="connsiteY46" fmla="*/ 100941 h 2666011"/>
              <a:gd name="connsiteX47" fmla="*/ 2414155 w 4379522"/>
              <a:gd name="connsiteY47" fmla="*/ 118754 h 2666011"/>
              <a:gd name="connsiteX48" fmla="*/ 2265714 w 4379522"/>
              <a:gd name="connsiteY48" fmla="*/ 148442 h 2666011"/>
              <a:gd name="connsiteX49" fmla="*/ 1713511 w 4379522"/>
              <a:gd name="connsiteY49" fmla="*/ 142504 h 2666011"/>
              <a:gd name="connsiteX50" fmla="*/ 1256311 w 4379522"/>
              <a:gd name="connsiteY50" fmla="*/ 95003 h 2666011"/>
              <a:gd name="connsiteX51" fmla="*/ 1048493 w 4379522"/>
              <a:gd name="connsiteY51" fmla="*/ 65315 h 2666011"/>
              <a:gd name="connsiteX52" fmla="*/ 876301 w 4379522"/>
              <a:gd name="connsiteY52" fmla="*/ 53439 h 2666011"/>
              <a:gd name="connsiteX53" fmla="*/ 692233 w 4379522"/>
              <a:gd name="connsiteY53" fmla="*/ 23751 h 2666011"/>
              <a:gd name="connsiteX54" fmla="*/ 502228 w 4379522"/>
              <a:gd name="connsiteY54" fmla="*/ 35626 h 2666011"/>
              <a:gd name="connsiteX55" fmla="*/ 478477 w 4379522"/>
              <a:gd name="connsiteY55" fmla="*/ 47502 h 2666011"/>
              <a:gd name="connsiteX56" fmla="*/ 466602 w 4379522"/>
              <a:gd name="connsiteY56" fmla="*/ 65315 h 2666011"/>
              <a:gd name="connsiteX57" fmla="*/ 442852 w 4379522"/>
              <a:gd name="connsiteY57" fmla="*/ 65315 h 266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379522" h="2666011">
                <a:moveTo>
                  <a:pt x="442852" y="65315"/>
                </a:moveTo>
                <a:cubicBezTo>
                  <a:pt x="389413" y="73232"/>
                  <a:pt x="262353" y="61089"/>
                  <a:pt x="145968" y="112816"/>
                </a:cubicBezTo>
                <a:cubicBezTo>
                  <a:pt x="120263" y="124241"/>
                  <a:pt x="102425" y="148442"/>
                  <a:pt x="80654" y="166255"/>
                </a:cubicBezTo>
                <a:cubicBezTo>
                  <a:pt x="65033" y="206871"/>
                  <a:pt x="5180" y="359999"/>
                  <a:pt x="3465" y="380011"/>
                </a:cubicBezTo>
                <a:cubicBezTo>
                  <a:pt x="-4487" y="472778"/>
                  <a:pt x="1986" y="566936"/>
                  <a:pt x="15340" y="659081"/>
                </a:cubicBezTo>
                <a:cubicBezTo>
                  <a:pt x="21985" y="704934"/>
                  <a:pt x="44270" y="747261"/>
                  <a:pt x="62841" y="789709"/>
                </a:cubicBezTo>
                <a:cubicBezTo>
                  <a:pt x="165332" y="1023974"/>
                  <a:pt x="103643" y="865616"/>
                  <a:pt x="217220" y="1056904"/>
                </a:cubicBezTo>
                <a:cubicBezTo>
                  <a:pt x="249416" y="1111129"/>
                  <a:pt x="255576" y="1160186"/>
                  <a:pt x="294410" y="1211283"/>
                </a:cubicBezTo>
                <a:cubicBezTo>
                  <a:pt x="314734" y="1238025"/>
                  <a:pt x="339970" y="1260899"/>
                  <a:pt x="365662" y="1282535"/>
                </a:cubicBezTo>
                <a:cubicBezTo>
                  <a:pt x="589587" y="1471104"/>
                  <a:pt x="446149" y="1348069"/>
                  <a:pt x="579418" y="1436915"/>
                </a:cubicBezTo>
                <a:cubicBezTo>
                  <a:pt x="595886" y="1447894"/>
                  <a:pt x="610221" y="1461915"/>
                  <a:pt x="626919" y="1472541"/>
                </a:cubicBezTo>
                <a:cubicBezTo>
                  <a:pt x="669145" y="1499412"/>
                  <a:pt x="736265" y="1538220"/>
                  <a:pt x="787236" y="1549730"/>
                </a:cubicBezTo>
                <a:cubicBezTo>
                  <a:pt x="822201" y="1557625"/>
                  <a:pt x="858488" y="1557647"/>
                  <a:pt x="894114" y="1561606"/>
                </a:cubicBezTo>
                <a:cubicBezTo>
                  <a:pt x="1151413" y="1549731"/>
                  <a:pt x="1409156" y="1545210"/>
                  <a:pt x="1666010" y="1525980"/>
                </a:cubicBezTo>
                <a:cubicBezTo>
                  <a:pt x="1779613" y="1517475"/>
                  <a:pt x="1892310" y="1498504"/>
                  <a:pt x="2004457" y="1478478"/>
                </a:cubicBezTo>
                <a:cubicBezTo>
                  <a:pt x="2178686" y="1447366"/>
                  <a:pt x="2126064" y="1431729"/>
                  <a:pt x="2277589" y="1419102"/>
                </a:cubicBezTo>
                <a:cubicBezTo>
                  <a:pt x="2334822" y="1414332"/>
                  <a:pt x="2392384" y="1415143"/>
                  <a:pt x="2449781" y="1413164"/>
                </a:cubicBezTo>
                <a:lnTo>
                  <a:pt x="2592285" y="1419102"/>
                </a:lnTo>
                <a:cubicBezTo>
                  <a:pt x="2669823" y="1436610"/>
                  <a:pt x="2817916" y="1496291"/>
                  <a:pt x="2817916" y="1496291"/>
                </a:cubicBezTo>
                <a:cubicBezTo>
                  <a:pt x="2825833" y="1504208"/>
                  <a:pt x="2836283" y="1510225"/>
                  <a:pt x="2841667" y="1520042"/>
                </a:cubicBezTo>
                <a:cubicBezTo>
                  <a:pt x="2975225" y="1763587"/>
                  <a:pt x="2867878" y="1593070"/>
                  <a:pt x="2972296" y="1810987"/>
                </a:cubicBezTo>
                <a:cubicBezTo>
                  <a:pt x="3004340" y="1877861"/>
                  <a:pt x="3102797" y="2051806"/>
                  <a:pt x="3144488" y="2113808"/>
                </a:cubicBezTo>
                <a:cubicBezTo>
                  <a:pt x="3189553" y="2180827"/>
                  <a:pt x="3243634" y="2241616"/>
                  <a:pt x="3286992" y="2309751"/>
                </a:cubicBezTo>
                <a:cubicBezTo>
                  <a:pt x="3300846" y="2331522"/>
                  <a:pt x="3316119" y="2352454"/>
                  <a:pt x="3328555" y="2375065"/>
                </a:cubicBezTo>
                <a:cubicBezTo>
                  <a:pt x="3337949" y="2392145"/>
                  <a:pt x="3342277" y="2411789"/>
                  <a:pt x="3352306" y="2428504"/>
                </a:cubicBezTo>
                <a:cubicBezTo>
                  <a:pt x="3362131" y="2444879"/>
                  <a:pt x="3412139" y="2496679"/>
                  <a:pt x="3423558" y="2505694"/>
                </a:cubicBezTo>
                <a:cubicBezTo>
                  <a:pt x="3466915" y="2539923"/>
                  <a:pt x="3535505" y="2577407"/>
                  <a:pt x="3583875" y="2600696"/>
                </a:cubicBezTo>
                <a:cubicBezTo>
                  <a:pt x="3607058" y="2611858"/>
                  <a:pt x="3630304" y="2623615"/>
                  <a:pt x="3655127" y="2630385"/>
                </a:cubicBezTo>
                <a:cubicBezTo>
                  <a:pt x="3733642" y="2651798"/>
                  <a:pt x="3806717" y="2657124"/>
                  <a:pt x="3886696" y="2666011"/>
                </a:cubicBezTo>
                <a:cubicBezTo>
                  <a:pt x="3935714" y="2649671"/>
                  <a:pt x="3922694" y="2657824"/>
                  <a:pt x="3969823" y="2571008"/>
                </a:cubicBezTo>
                <a:cubicBezTo>
                  <a:pt x="4019240" y="2479976"/>
                  <a:pt x="4031959" y="2383428"/>
                  <a:pt x="4064826" y="2286000"/>
                </a:cubicBezTo>
                <a:cubicBezTo>
                  <a:pt x="4101851" y="2176246"/>
                  <a:pt x="4183579" y="1959429"/>
                  <a:pt x="4183579" y="1959429"/>
                </a:cubicBezTo>
                <a:cubicBezTo>
                  <a:pt x="4195454" y="1876302"/>
                  <a:pt x="4200323" y="1791868"/>
                  <a:pt x="4219205" y="1710047"/>
                </a:cubicBezTo>
                <a:cubicBezTo>
                  <a:pt x="4236093" y="1636864"/>
                  <a:pt x="4268589" y="1568143"/>
                  <a:pt x="4290457" y="1496291"/>
                </a:cubicBezTo>
                <a:cubicBezTo>
                  <a:pt x="4351633" y="1295286"/>
                  <a:pt x="4343624" y="1301936"/>
                  <a:pt x="4379522" y="1092530"/>
                </a:cubicBezTo>
                <a:cubicBezTo>
                  <a:pt x="4367647" y="967839"/>
                  <a:pt x="4384238" y="837038"/>
                  <a:pt x="4343896" y="718458"/>
                </a:cubicBezTo>
                <a:cubicBezTo>
                  <a:pt x="4316219" y="637106"/>
                  <a:pt x="4240992" y="580514"/>
                  <a:pt x="4183579" y="516577"/>
                </a:cubicBezTo>
                <a:cubicBezTo>
                  <a:pt x="4108435" y="432893"/>
                  <a:pt x="4004613" y="372774"/>
                  <a:pt x="3904509" y="326572"/>
                </a:cubicBezTo>
                <a:cubicBezTo>
                  <a:pt x="3868332" y="309875"/>
                  <a:pt x="3592268" y="197936"/>
                  <a:pt x="3494810" y="172193"/>
                </a:cubicBezTo>
                <a:cubicBezTo>
                  <a:pt x="3432127" y="155635"/>
                  <a:pt x="3367643" y="146588"/>
                  <a:pt x="3304805" y="130629"/>
                </a:cubicBezTo>
                <a:cubicBezTo>
                  <a:pt x="3242881" y="114902"/>
                  <a:pt x="3181005" y="98395"/>
                  <a:pt x="3120737" y="77190"/>
                </a:cubicBezTo>
                <a:cubicBezTo>
                  <a:pt x="3073912" y="60715"/>
                  <a:pt x="3033009" y="26692"/>
                  <a:pt x="2984171" y="17813"/>
                </a:cubicBezTo>
                <a:cubicBezTo>
                  <a:pt x="2893467" y="1322"/>
                  <a:pt x="2940920" y="7635"/>
                  <a:pt x="2841667" y="0"/>
                </a:cubicBezTo>
                <a:lnTo>
                  <a:pt x="2758540" y="23751"/>
                </a:lnTo>
                <a:cubicBezTo>
                  <a:pt x="2750677" y="25935"/>
                  <a:pt x="2742199" y="26269"/>
                  <a:pt x="2734789" y="29689"/>
                </a:cubicBezTo>
                <a:cubicBezTo>
                  <a:pt x="2664514" y="62123"/>
                  <a:pt x="2704302" y="54981"/>
                  <a:pt x="2645724" y="71252"/>
                </a:cubicBezTo>
                <a:cubicBezTo>
                  <a:pt x="2624971" y="77017"/>
                  <a:pt x="2547536" y="96033"/>
                  <a:pt x="2521033" y="100941"/>
                </a:cubicBezTo>
                <a:cubicBezTo>
                  <a:pt x="2485519" y="107518"/>
                  <a:pt x="2449663" y="112148"/>
                  <a:pt x="2414155" y="118754"/>
                </a:cubicBezTo>
                <a:cubicBezTo>
                  <a:pt x="2364546" y="127984"/>
                  <a:pt x="2315194" y="138546"/>
                  <a:pt x="2265714" y="148442"/>
                </a:cubicBezTo>
                <a:lnTo>
                  <a:pt x="1713511" y="142504"/>
                </a:lnTo>
                <a:cubicBezTo>
                  <a:pt x="1651755" y="140217"/>
                  <a:pt x="1332473" y="104795"/>
                  <a:pt x="1256311" y="95003"/>
                </a:cubicBezTo>
                <a:cubicBezTo>
                  <a:pt x="1186906" y="86080"/>
                  <a:pt x="1118054" y="72923"/>
                  <a:pt x="1048493" y="65315"/>
                </a:cubicBezTo>
                <a:cubicBezTo>
                  <a:pt x="991300" y="59059"/>
                  <a:pt x="933698" y="57398"/>
                  <a:pt x="876301" y="53439"/>
                </a:cubicBezTo>
                <a:cubicBezTo>
                  <a:pt x="744231" y="24091"/>
                  <a:pt x="805810" y="32488"/>
                  <a:pt x="692233" y="23751"/>
                </a:cubicBezTo>
                <a:cubicBezTo>
                  <a:pt x="628898" y="27709"/>
                  <a:pt x="565298" y="28618"/>
                  <a:pt x="502228" y="35626"/>
                </a:cubicBezTo>
                <a:cubicBezTo>
                  <a:pt x="493431" y="36604"/>
                  <a:pt x="485277" y="41835"/>
                  <a:pt x="478477" y="47502"/>
                </a:cubicBezTo>
                <a:cubicBezTo>
                  <a:pt x="472995" y="52070"/>
                  <a:pt x="470884" y="59606"/>
                  <a:pt x="466602" y="65315"/>
                </a:cubicBezTo>
                <a:cubicBezTo>
                  <a:pt x="464923" y="67554"/>
                  <a:pt x="496291" y="57398"/>
                  <a:pt x="442852" y="653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2F4C98C9-0FD4-1E86-C5EC-796AFC3D9A2A}"/>
              </a:ext>
            </a:extLst>
          </p:cNvPr>
          <p:cNvSpPr/>
          <p:nvPr/>
        </p:nvSpPr>
        <p:spPr>
          <a:xfrm>
            <a:off x="983051" y="3947375"/>
            <a:ext cx="2880611" cy="1539025"/>
          </a:xfrm>
          <a:custGeom>
            <a:avLst/>
            <a:gdLst>
              <a:gd name="connsiteX0" fmla="*/ 124532 w 2880611"/>
              <a:gd name="connsiteY0" fmla="*/ 32197 h 1539025"/>
              <a:gd name="connsiteX1" fmla="*/ 504459 w 2880611"/>
              <a:gd name="connsiteY1" fmla="*/ 51515 h 1539025"/>
              <a:gd name="connsiteX2" fmla="*/ 762036 w 2880611"/>
              <a:gd name="connsiteY2" fmla="*/ 32197 h 1539025"/>
              <a:gd name="connsiteX3" fmla="*/ 858628 w 2880611"/>
              <a:gd name="connsiteY3" fmla="*/ 25757 h 1539025"/>
              <a:gd name="connsiteX4" fmla="*/ 935901 w 2880611"/>
              <a:gd name="connsiteY4" fmla="*/ 19318 h 1539025"/>
              <a:gd name="connsiteX5" fmla="*/ 1071129 w 2880611"/>
              <a:gd name="connsiteY5" fmla="*/ 12879 h 1539025"/>
              <a:gd name="connsiteX6" fmla="*/ 1393101 w 2880611"/>
              <a:gd name="connsiteY6" fmla="*/ 0 h 1539025"/>
              <a:gd name="connsiteX7" fmla="*/ 2069242 w 2880611"/>
              <a:gd name="connsiteY7" fmla="*/ 25757 h 1539025"/>
              <a:gd name="connsiteX8" fmla="*/ 2217349 w 2880611"/>
              <a:gd name="connsiteY8" fmla="*/ 51515 h 1539025"/>
              <a:gd name="connsiteX9" fmla="*/ 2333259 w 2880611"/>
              <a:gd name="connsiteY9" fmla="*/ 64394 h 1539025"/>
              <a:gd name="connsiteX10" fmla="*/ 2410532 w 2880611"/>
              <a:gd name="connsiteY10" fmla="*/ 77273 h 1539025"/>
              <a:gd name="connsiteX11" fmla="*/ 2700307 w 2880611"/>
              <a:gd name="connsiteY11" fmla="*/ 83712 h 1539025"/>
              <a:gd name="connsiteX12" fmla="*/ 2738943 w 2880611"/>
              <a:gd name="connsiteY12" fmla="*/ 90152 h 1539025"/>
              <a:gd name="connsiteX13" fmla="*/ 2784019 w 2880611"/>
              <a:gd name="connsiteY13" fmla="*/ 96591 h 1539025"/>
              <a:gd name="connsiteX14" fmla="*/ 2803338 w 2880611"/>
              <a:gd name="connsiteY14" fmla="*/ 115910 h 1539025"/>
              <a:gd name="connsiteX15" fmla="*/ 2829095 w 2880611"/>
              <a:gd name="connsiteY15" fmla="*/ 173864 h 1539025"/>
              <a:gd name="connsiteX16" fmla="*/ 2867732 w 2880611"/>
              <a:gd name="connsiteY16" fmla="*/ 334850 h 1539025"/>
              <a:gd name="connsiteX17" fmla="*/ 2874172 w 2880611"/>
              <a:gd name="connsiteY17" fmla="*/ 798490 h 1539025"/>
              <a:gd name="connsiteX18" fmla="*/ 2880611 w 2880611"/>
              <a:gd name="connsiteY18" fmla="*/ 850005 h 1539025"/>
              <a:gd name="connsiteX19" fmla="*/ 2867732 w 2880611"/>
              <a:gd name="connsiteY19" fmla="*/ 1075386 h 1539025"/>
              <a:gd name="connsiteX20" fmla="*/ 2854853 w 2880611"/>
              <a:gd name="connsiteY20" fmla="*/ 1262129 h 1539025"/>
              <a:gd name="connsiteX21" fmla="*/ 2835535 w 2880611"/>
              <a:gd name="connsiteY21" fmla="*/ 1332963 h 1539025"/>
              <a:gd name="connsiteX22" fmla="*/ 2726064 w 2880611"/>
              <a:gd name="connsiteY22" fmla="*/ 1416676 h 1539025"/>
              <a:gd name="connsiteX23" fmla="*/ 2404093 w 2880611"/>
              <a:gd name="connsiteY23" fmla="*/ 1519707 h 1539025"/>
              <a:gd name="connsiteX24" fmla="*/ 2255986 w 2880611"/>
              <a:gd name="connsiteY24" fmla="*/ 1539025 h 1539025"/>
              <a:gd name="connsiteX25" fmla="*/ 2017726 w 2880611"/>
              <a:gd name="connsiteY25" fmla="*/ 1532586 h 1539025"/>
              <a:gd name="connsiteX26" fmla="*/ 1637800 w 2880611"/>
              <a:gd name="connsiteY26" fmla="*/ 1526146 h 1539025"/>
              <a:gd name="connsiteX27" fmla="*/ 1244994 w 2880611"/>
              <a:gd name="connsiteY27" fmla="*/ 1506828 h 1539025"/>
              <a:gd name="connsiteX28" fmla="*/ 877946 w 2880611"/>
              <a:gd name="connsiteY28" fmla="*/ 1474631 h 1539025"/>
              <a:gd name="connsiteX29" fmla="*/ 755597 w 2880611"/>
              <a:gd name="connsiteY29" fmla="*/ 1435994 h 1539025"/>
              <a:gd name="connsiteX30" fmla="*/ 633248 w 2880611"/>
              <a:gd name="connsiteY30" fmla="*/ 1423115 h 1539025"/>
              <a:gd name="connsiteX31" fmla="*/ 98774 w 2880611"/>
              <a:gd name="connsiteY31" fmla="*/ 1378039 h 1539025"/>
              <a:gd name="connsiteX32" fmla="*/ 92335 w 2880611"/>
              <a:gd name="connsiteY32" fmla="*/ 1307205 h 1539025"/>
              <a:gd name="connsiteX33" fmla="*/ 85895 w 2880611"/>
              <a:gd name="connsiteY33" fmla="*/ 1217053 h 1539025"/>
              <a:gd name="connsiteX34" fmla="*/ 73017 w 2880611"/>
              <a:gd name="connsiteY34" fmla="*/ 1139780 h 1539025"/>
              <a:gd name="connsiteX35" fmla="*/ 27941 w 2880611"/>
              <a:gd name="connsiteY35" fmla="*/ 959476 h 1539025"/>
              <a:gd name="connsiteX36" fmla="*/ 8622 w 2880611"/>
              <a:gd name="connsiteY36" fmla="*/ 850005 h 1539025"/>
              <a:gd name="connsiteX37" fmla="*/ 21501 w 2880611"/>
              <a:gd name="connsiteY37" fmla="*/ 412124 h 1539025"/>
              <a:gd name="connsiteX38" fmla="*/ 60138 w 2880611"/>
              <a:gd name="connsiteY38" fmla="*/ 309093 h 1539025"/>
              <a:gd name="connsiteX39" fmla="*/ 98774 w 2880611"/>
              <a:gd name="connsiteY39" fmla="*/ 225380 h 1539025"/>
              <a:gd name="connsiteX40" fmla="*/ 111653 w 2880611"/>
              <a:gd name="connsiteY40" fmla="*/ 180304 h 1539025"/>
              <a:gd name="connsiteX41" fmla="*/ 150290 w 2880611"/>
              <a:gd name="connsiteY41" fmla="*/ 96591 h 1539025"/>
              <a:gd name="connsiteX42" fmla="*/ 156729 w 2880611"/>
              <a:gd name="connsiteY42" fmla="*/ 70833 h 1539025"/>
              <a:gd name="connsiteX43" fmla="*/ 150290 w 2880611"/>
              <a:gd name="connsiteY43" fmla="*/ 32197 h 1539025"/>
              <a:gd name="connsiteX44" fmla="*/ 124532 w 2880611"/>
              <a:gd name="connsiteY44" fmla="*/ 32197 h 153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880611" h="1539025">
                <a:moveTo>
                  <a:pt x="124532" y="32197"/>
                </a:moveTo>
                <a:lnTo>
                  <a:pt x="504459" y="51515"/>
                </a:lnTo>
                <a:cubicBezTo>
                  <a:pt x="590553" y="50465"/>
                  <a:pt x="676163" y="38442"/>
                  <a:pt x="762036" y="32197"/>
                </a:cubicBezTo>
                <a:lnTo>
                  <a:pt x="858628" y="25757"/>
                </a:lnTo>
                <a:cubicBezTo>
                  <a:pt x="884404" y="23848"/>
                  <a:pt x="910101" y="20882"/>
                  <a:pt x="935901" y="19318"/>
                </a:cubicBezTo>
                <a:cubicBezTo>
                  <a:pt x="980945" y="16588"/>
                  <a:pt x="1026058" y="15133"/>
                  <a:pt x="1071129" y="12879"/>
                </a:cubicBezTo>
                <a:cubicBezTo>
                  <a:pt x="1288009" y="2035"/>
                  <a:pt x="1106940" y="9230"/>
                  <a:pt x="1393101" y="0"/>
                </a:cubicBezTo>
                <a:cubicBezTo>
                  <a:pt x="1624969" y="7480"/>
                  <a:pt x="1839574" y="12507"/>
                  <a:pt x="2069242" y="25757"/>
                </a:cubicBezTo>
                <a:cubicBezTo>
                  <a:pt x="2150416" y="30440"/>
                  <a:pt x="2119774" y="36269"/>
                  <a:pt x="2217349" y="51515"/>
                </a:cubicBezTo>
                <a:cubicBezTo>
                  <a:pt x="2255757" y="57516"/>
                  <a:pt x="2294726" y="59256"/>
                  <a:pt x="2333259" y="64394"/>
                </a:cubicBezTo>
                <a:cubicBezTo>
                  <a:pt x="2359143" y="67845"/>
                  <a:pt x="2384455" y="75901"/>
                  <a:pt x="2410532" y="77273"/>
                </a:cubicBezTo>
                <a:cubicBezTo>
                  <a:pt x="2507014" y="82351"/>
                  <a:pt x="2603715" y="81566"/>
                  <a:pt x="2700307" y="83712"/>
                </a:cubicBezTo>
                <a:lnTo>
                  <a:pt x="2738943" y="90152"/>
                </a:lnTo>
                <a:cubicBezTo>
                  <a:pt x="2753944" y="92460"/>
                  <a:pt x="2769927" y="90954"/>
                  <a:pt x="2784019" y="96591"/>
                </a:cubicBezTo>
                <a:cubicBezTo>
                  <a:pt x="2792475" y="99973"/>
                  <a:pt x="2796898" y="109470"/>
                  <a:pt x="2803338" y="115910"/>
                </a:cubicBezTo>
                <a:cubicBezTo>
                  <a:pt x="2811924" y="135228"/>
                  <a:pt x="2822150" y="153897"/>
                  <a:pt x="2829095" y="173864"/>
                </a:cubicBezTo>
                <a:cubicBezTo>
                  <a:pt x="2853743" y="244728"/>
                  <a:pt x="2855177" y="265797"/>
                  <a:pt x="2867732" y="334850"/>
                </a:cubicBezTo>
                <a:cubicBezTo>
                  <a:pt x="2869879" y="489397"/>
                  <a:pt x="2870309" y="643977"/>
                  <a:pt x="2874172" y="798490"/>
                </a:cubicBezTo>
                <a:cubicBezTo>
                  <a:pt x="2874605" y="815790"/>
                  <a:pt x="2880611" y="832700"/>
                  <a:pt x="2880611" y="850005"/>
                </a:cubicBezTo>
                <a:cubicBezTo>
                  <a:pt x="2880611" y="946562"/>
                  <a:pt x="2875426" y="990761"/>
                  <a:pt x="2867732" y="1075386"/>
                </a:cubicBezTo>
                <a:cubicBezTo>
                  <a:pt x="2865869" y="1118243"/>
                  <a:pt x="2868059" y="1206005"/>
                  <a:pt x="2854853" y="1262129"/>
                </a:cubicBezTo>
                <a:cubicBezTo>
                  <a:pt x="2849247" y="1285952"/>
                  <a:pt x="2851203" y="1314162"/>
                  <a:pt x="2835535" y="1332963"/>
                </a:cubicBezTo>
                <a:cubicBezTo>
                  <a:pt x="2806127" y="1368253"/>
                  <a:pt x="2766597" y="1395059"/>
                  <a:pt x="2726064" y="1416676"/>
                </a:cubicBezTo>
                <a:cubicBezTo>
                  <a:pt x="2627714" y="1469129"/>
                  <a:pt x="2513463" y="1500264"/>
                  <a:pt x="2404093" y="1519707"/>
                </a:cubicBezTo>
                <a:cubicBezTo>
                  <a:pt x="2355074" y="1528421"/>
                  <a:pt x="2305355" y="1532586"/>
                  <a:pt x="2255986" y="1539025"/>
                </a:cubicBezTo>
                <a:lnTo>
                  <a:pt x="2017726" y="1532586"/>
                </a:lnTo>
                <a:lnTo>
                  <a:pt x="1637800" y="1526146"/>
                </a:lnTo>
                <a:cubicBezTo>
                  <a:pt x="1510990" y="1523197"/>
                  <a:pt x="1370420" y="1515303"/>
                  <a:pt x="1244994" y="1506828"/>
                </a:cubicBezTo>
                <a:cubicBezTo>
                  <a:pt x="994438" y="1489899"/>
                  <a:pt x="1054296" y="1495378"/>
                  <a:pt x="877946" y="1474631"/>
                </a:cubicBezTo>
                <a:cubicBezTo>
                  <a:pt x="837163" y="1461752"/>
                  <a:pt x="797448" y="1444805"/>
                  <a:pt x="755597" y="1435994"/>
                </a:cubicBezTo>
                <a:cubicBezTo>
                  <a:pt x="715468" y="1427546"/>
                  <a:pt x="673971" y="1427946"/>
                  <a:pt x="633248" y="1423115"/>
                </a:cubicBezTo>
                <a:cubicBezTo>
                  <a:pt x="253213" y="1378026"/>
                  <a:pt x="494964" y="1396467"/>
                  <a:pt x="98774" y="1378039"/>
                </a:cubicBezTo>
                <a:cubicBezTo>
                  <a:pt x="96628" y="1354428"/>
                  <a:pt x="94226" y="1330838"/>
                  <a:pt x="92335" y="1307205"/>
                </a:cubicBezTo>
                <a:cubicBezTo>
                  <a:pt x="89932" y="1277174"/>
                  <a:pt x="89348" y="1246982"/>
                  <a:pt x="85895" y="1217053"/>
                </a:cubicBezTo>
                <a:cubicBezTo>
                  <a:pt x="82902" y="1191112"/>
                  <a:pt x="77772" y="1165456"/>
                  <a:pt x="73017" y="1139780"/>
                </a:cubicBezTo>
                <a:cubicBezTo>
                  <a:pt x="19950" y="853217"/>
                  <a:pt x="88270" y="1218028"/>
                  <a:pt x="27941" y="959476"/>
                </a:cubicBezTo>
                <a:cubicBezTo>
                  <a:pt x="19521" y="923391"/>
                  <a:pt x="15062" y="886495"/>
                  <a:pt x="8622" y="850005"/>
                </a:cubicBezTo>
                <a:cubicBezTo>
                  <a:pt x="-1459" y="678614"/>
                  <a:pt x="-8354" y="634377"/>
                  <a:pt x="21501" y="412124"/>
                </a:cubicBezTo>
                <a:cubicBezTo>
                  <a:pt x="26384" y="375771"/>
                  <a:pt x="48539" y="343890"/>
                  <a:pt x="60138" y="309093"/>
                </a:cubicBezTo>
                <a:cubicBezTo>
                  <a:pt x="85422" y="233240"/>
                  <a:pt x="33257" y="330207"/>
                  <a:pt x="98774" y="225380"/>
                </a:cubicBezTo>
                <a:cubicBezTo>
                  <a:pt x="102342" y="211111"/>
                  <a:pt x="105881" y="194157"/>
                  <a:pt x="111653" y="180304"/>
                </a:cubicBezTo>
                <a:cubicBezTo>
                  <a:pt x="130187" y="135823"/>
                  <a:pt x="133007" y="131156"/>
                  <a:pt x="150290" y="96591"/>
                </a:cubicBezTo>
                <a:cubicBezTo>
                  <a:pt x="152436" y="88005"/>
                  <a:pt x="156729" y="79683"/>
                  <a:pt x="156729" y="70833"/>
                </a:cubicBezTo>
                <a:cubicBezTo>
                  <a:pt x="156729" y="57777"/>
                  <a:pt x="152136" y="45122"/>
                  <a:pt x="150290" y="32197"/>
                </a:cubicBezTo>
                <a:cubicBezTo>
                  <a:pt x="149986" y="30072"/>
                  <a:pt x="65504" y="28977"/>
                  <a:pt x="124532" y="3219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47020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524000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結合了監督學習和無監督學習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使用少量的已標記資料和大量的無標記資料來訓練系統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先用已標記的資料訓練機器學習演算法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再使用經過部份訓練的演算法來標記未標記的資料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這個過程稱為偽標記。接著再直接使用產出的資料和原本的已標記資料一起重新訓練模型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不需要大量的已標記資料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半監督式學習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30045478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447800" y="5943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人類從有歷史開始就在研究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了</a:t>
            </a: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人工智慧的歷史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A40FBF71-D67C-B073-861B-9F91F2A9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295400"/>
            <a:ext cx="7086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57C5493-DEBA-FCEE-0B3D-E64670FCDDA2}"/>
              </a:ext>
            </a:extLst>
          </p:cNvPr>
          <p:cNvSpPr txBox="1"/>
          <p:nvPr/>
        </p:nvSpPr>
        <p:spPr>
          <a:xfrm>
            <a:off x="2514600" y="5239434"/>
            <a:ext cx="483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https://en.wikipedia.org/wiki/Pascal%27s_calculator</a:t>
            </a:r>
          </a:p>
        </p:txBody>
      </p:sp>
    </p:spTree>
    <p:extLst>
      <p:ext uri="{BB962C8B-B14F-4D97-AF65-F5344CB8AC3E}">
        <p14:creationId xmlns:p14="http://schemas.microsoft.com/office/powerpoint/2010/main" val="347513737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EC889F3-70BA-E5AC-8192-1A549A896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047750"/>
            <a:ext cx="74104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5878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524000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以非監督式學習為出發點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無標記資料，但針對訓練集中的資料，相信資料本身即具有隱藏的規律性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想辦法讓演算法找出這些規律性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這些規律性雖然沒有標記，但已經存在已「正確」的資料集中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例如語料庫，雖然沒有標記是什麼，但語料庫本身即具備「正確的文字排列組合」的意義，這就算一種標記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利用破壞性方法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(mask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、移位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來訓練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28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自監督式學習</a:t>
            </a:r>
          </a:p>
        </p:txBody>
      </p:sp>
    </p:spTree>
    <p:extLst>
      <p:ext uri="{BB962C8B-B14F-4D97-AF65-F5344CB8AC3E}">
        <p14:creationId xmlns:p14="http://schemas.microsoft.com/office/powerpoint/2010/main" val="119401914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5FF67E-9883-3BD0-5BDA-B951D4CC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85850"/>
            <a:ext cx="7924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3381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常見監督式學習方法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800127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迴歸</a:t>
            </a:r>
            <a:r>
              <a:rPr kumimoji="1" lang="en-US" altLang="zh-TW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(Regression)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找到一個值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台北明天的氣溫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美股明天的點數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常見監督式學習方法</a:t>
            </a:r>
          </a:p>
        </p:txBody>
      </p:sp>
    </p:spTree>
    <p:extLst>
      <p:ext uri="{BB962C8B-B14F-4D97-AF65-F5344CB8AC3E}">
        <p14:creationId xmlns:p14="http://schemas.microsoft.com/office/powerpoint/2010/main" val="268688471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分類</a:t>
            </a:r>
            <a:r>
              <a:rPr kumimoji="1" lang="en-US" altLang="zh-TW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4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Classsification</a:t>
            </a:r>
            <a:r>
              <a:rPr kumimoji="1" lang="en-US" altLang="zh-TW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這張圖片是貓還是狗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台股明天是漲還是跌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則個新聞可以分成幾個聚類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(cluster)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常見監督式學習方法</a:t>
            </a:r>
          </a:p>
        </p:txBody>
      </p:sp>
    </p:spTree>
    <p:extLst>
      <p:ext uri="{BB962C8B-B14F-4D97-AF65-F5344CB8AC3E}">
        <p14:creationId xmlns:p14="http://schemas.microsoft.com/office/powerpoint/2010/main" val="2090857064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Structured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輸出一段有結構的資料，如一段文字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例如輸入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NBA2023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冠軍？「丹佛金塊隊」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輸出一個有意義的圖片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(DALL-E)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輸出一段有意義的音訊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(Chat-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tts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輸出一段有意義的影片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(Dream Machine)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常見監督式學習方法</a:t>
            </a:r>
          </a:p>
        </p:txBody>
      </p:sp>
    </p:spTree>
    <p:extLst>
      <p:ext uri="{BB962C8B-B14F-4D97-AF65-F5344CB8AC3E}">
        <p14:creationId xmlns:p14="http://schemas.microsoft.com/office/powerpoint/2010/main" val="185823462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核心方法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Kernel Method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決策樹、隨機森林、梯度提升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機率建模方法</a:t>
            </a:r>
            <a:endParaRPr kumimoji="1" lang="en-US" altLang="zh-TW" sz="32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單純貝氏演算法</a:t>
            </a:r>
            <a:endParaRPr kumimoji="1" lang="en-US" altLang="zh-TW" sz="32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邏輯斯迴歸演算法</a:t>
            </a:r>
            <a:endParaRPr kumimoji="1" lang="en-US" altLang="zh-TW" sz="3200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人工神經網路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常見機器學習方法</a:t>
            </a:r>
          </a:p>
        </p:txBody>
      </p:sp>
    </p:spTree>
    <p:extLst>
      <p:ext uri="{BB962C8B-B14F-4D97-AF65-F5344CB8AC3E}">
        <p14:creationId xmlns:p14="http://schemas.microsoft.com/office/powerpoint/2010/main" val="673106657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人工神經網路</a:t>
            </a:r>
            <a:endParaRPr kumimoji="1" lang="en-US" altLang="zh-TW" sz="5400" b="1" dirty="0">
              <a:solidFill>
                <a:srgbClr val="66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871920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4800" y="1600200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模擬人類大腦神經元的運作方法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年代就有神經網路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缺乏大量訓練資料，無法流行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年發明最重要的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反向傳播法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1989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年貝爾實驗室實現應用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年美國郵政局使用了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LeCun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發明的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LeNet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來辦識郵件信封上的手寫郵遞區號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這就是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MNIST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的由來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人工神經網路</a:t>
            </a:r>
          </a:p>
        </p:txBody>
      </p:sp>
    </p:spTree>
    <p:extLst>
      <p:ext uri="{BB962C8B-B14F-4D97-AF65-F5344CB8AC3E}">
        <p14:creationId xmlns:p14="http://schemas.microsoft.com/office/powerpoint/2010/main" val="16618303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447800" y="604974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全世界第一台位元電腦</a:t>
            </a:r>
            <a:r>
              <a:rPr kumimoji="1" lang="en-US" altLang="zh-T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ENIAC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人工智慧的歷史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4A48A3-0376-192D-E74D-9B308853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527832"/>
            <a:ext cx="5581650" cy="420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7611CE-BE79-C64C-C9A2-285A4883A41B}"/>
              </a:ext>
            </a:extLst>
          </p:cNvPr>
          <p:cNvSpPr txBox="1"/>
          <p:nvPr/>
        </p:nvSpPr>
        <p:spPr>
          <a:xfrm>
            <a:off x="2562225" y="434340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https://zh.wikipedia.org/zh-tw/%E9%9B%BB%E5%AD%90%E6%95%B8%E5%80%BC%E7%A9%8D%E5%88%86%E8%A8%88%E7%AE%97%E6%A9%9F</a:t>
            </a:r>
          </a:p>
        </p:txBody>
      </p:sp>
    </p:spTree>
    <p:extLst>
      <p:ext uri="{BB962C8B-B14F-4D97-AF65-F5344CB8AC3E}">
        <p14:creationId xmlns:p14="http://schemas.microsoft.com/office/powerpoint/2010/main" val="326330525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4800" y="16002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大量衛星圖片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辨識坦克車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美蘇冷戰的產物</a:t>
            </a:r>
          </a:p>
        </p:txBody>
      </p:sp>
      <p:pic>
        <p:nvPicPr>
          <p:cNvPr id="2050" name="Picture 2" descr="Remote Sensing | Free Full-Text | Multi-Stream Convolutional Neural Network  for SAR Automatic Target Recognition | HTML">
            <a:extLst>
              <a:ext uri="{FF2B5EF4-FFF2-40B4-BE49-F238E27FC236}">
                <a16:creationId xmlns:a16="http://schemas.microsoft.com/office/drawing/2014/main" id="{EBBF8F35-1FA1-1B56-9D98-65FFED051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46222"/>
            <a:ext cx="6858000" cy="36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30760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深度學習的概念</a:t>
            </a:r>
            <a:endParaRPr kumimoji="1" lang="en-US" altLang="zh-TW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22338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機器學習有很多種方法，深度學習只是其中一個子集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業界大部分機器學習方法均非深度學習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非深度的機器學習的演算法勝過大部分的深度學習，使用資源少，可解釋性強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用什麼方法看任務種類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有最名的就是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OpenCV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深度學習不是神話</a:t>
            </a:r>
          </a:p>
        </p:txBody>
      </p:sp>
    </p:spTree>
    <p:extLst>
      <p:ext uri="{BB962C8B-B14F-4D97-AF65-F5344CB8AC3E}">
        <p14:creationId xmlns:p14="http://schemas.microsoft.com/office/powerpoint/2010/main" val="261254522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186737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吳恩達：目前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99%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都是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DL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693390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以簡單的「神經元」 或稱為「感知器」為最小單元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將多個神經元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並聯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起來，成為一個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「層」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將多個層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串聯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起來，成為一個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網路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整個架構從數個層，多的話可能數百個層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讓資料的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表徵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經過多次的轉換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什麼是神經網路？</a:t>
            </a:r>
          </a:p>
        </p:txBody>
      </p:sp>
    </p:spTree>
    <p:extLst>
      <p:ext uri="{BB962C8B-B14F-4D97-AF65-F5344CB8AC3E}">
        <p14:creationId xmlns:p14="http://schemas.microsoft.com/office/powerpoint/2010/main" val="3408099485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淺層學習將資料轉換成連續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個表示空間，無法解決複雜的問題，需要將資料「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手動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」處理成適合的表達方法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以往淺層學習在特徵工程上需花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80%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以上的時間和精力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深度學習將此過程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整個模型的評估方式也是自動化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可以設計出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end-to-end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pipeline</a:t>
            </a:r>
          </a:p>
          <a:p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不需手動做特徵工程</a:t>
            </a:r>
          </a:p>
        </p:txBody>
      </p:sp>
    </p:spTree>
    <p:extLst>
      <p:ext uri="{BB962C8B-B14F-4D97-AF65-F5344CB8AC3E}">
        <p14:creationId xmlns:p14="http://schemas.microsoft.com/office/powerpoint/2010/main" val="964528652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多層淺層學習，第一層出來的結果，對第二層來說並不一定是最佳化的方法，因為會出現「快速遞減」的現象。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淺層學習每一層會各學各的，只會為了達到該層的目標，而非整體目標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深度學習使用了「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聯合學習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(Union Learning)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」的方法，調整個架構的一個參數，所有的參數都會變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將複雜步驟，抽象並拆分到每一層中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堆多個淺層學習不行嗎？</a:t>
            </a:r>
          </a:p>
        </p:txBody>
      </p:sp>
    </p:spTree>
    <p:extLst>
      <p:ext uri="{BB962C8B-B14F-4D97-AF65-F5344CB8AC3E}">
        <p14:creationId xmlns:p14="http://schemas.microsoft.com/office/powerpoint/2010/main" val="297983734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年左右，深度學習沒有好的演算法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神經網路停留在淺層，僅使用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精細複雜的淺層方法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(SVM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，隨機森林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也沒有辦法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不好的演算法會讓深層的梯度傳播，回饋訊號逐漸消失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演算法的困境</a:t>
            </a:r>
          </a:p>
        </p:txBody>
      </p:sp>
    </p:spTree>
    <p:extLst>
      <p:ext uri="{BB962C8B-B14F-4D97-AF65-F5344CB8AC3E}">
        <p14:creationId xmlns:p14="http://schemas.microsoft.com/office/powerpoint/2010/main" val="1331678228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y=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ax+b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為線性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從多個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的對應關係找出在二維空間上的對應關係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當有多個變數時，情況就會複雜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y=w1x1+w2x2+b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一天讀書一小時考試得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小時得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分，問讀幾小時會及格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一天讀書一小時，玩一小時考試得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分，讀兩小時玩二小時考試得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分，問怎麼讀書怎麼玩考試會及格？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從線性迴歸開始</a:t>
            </a:r>
          </a:p>
        </p:txBody>
      </p:sp>
    </p:spTree>
    <p:extLst>
      <p:ext uri="{BB962C8B-B14F-4D97-AF65-F5344CB8AC3E}">
        <p14:creationId xmlns:p14="http://schemas.microsoft.com/office/powerpoint/2010/main" val="1311827244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tting the Multiple Linear Regression Model | Introduction to Statistics |  JMP">
            <a:extLst>
              <a:ext uri="{FF2B5EF4-FFF2-40B4-BE49-F238E27FC236}">
                <a16:creationId xmlns:a16="http://schemas.microsoft.com/office/drawing/2014/main" id="{17B71623-129C-2056-20EF-0565FCDA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836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38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620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發現了位元電腦的高速運算</a:t>
            </a: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如果硬體持續進步，就可以用運算來完成所有人類智慧的展現</a:t>
            </a:r>
            <a:endParaRPr kumimoji="1" lang="en-US" altLang="zh-TW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1524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人工智慧的歷史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074" name="Picture 2" descr="Moore’s Law: The number of transistors per device: past, present, future.">
            <a:extLst>
              <a:ext uri="{FF2B5EF4-FFF2-40B4-BE49-F238E27FC236}">
                <a16:creationId xmlns:a16="http://schemas.microsoft.com/office/drawing/2014/main" id="{8FD2982B-6896-808F-DAE9-51987756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24200"/>
            <a:ext cx="6324600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69368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y=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ax+b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為線性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將這個結果通過一個函數，得到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0-1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之間的分佈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y=f(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ax+b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 = sigmoid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將數值轉化成機率分佈，做為分類的依據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就是二元分類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名稱是迴歸其實和迴歸沒有關係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進步到邏輯斯迴歸</a:t>
            </a:r>
          </a:p>
        </p:txBody>
      </p:sp>
    </p:spTree>
    <p:extLst>
      <p:ext uri="{BB962C8B-B14F-4D97-AF65-F5344CB8AC3E}">
        <p14:creationId xmlns:p14="http://schemas.microsoft.com/office/powerpoint/2010/main" val="1777892098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深度神經網路是多個神經元堆疊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如果都是線性轉換，堆再多神經元，仍然是一個單一的線性轉換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在幾何空間中對應的就是旋轉、位移、放大縮小、拉伸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(shear)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非線性可以表達更多樣態，擬合物理世界中各種不同的變化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為什麼加上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函數</a:t>
            </a:r>
          </a:p>
        </p:txBody>
      </p:sp>
    </p:spTree>
    <p:extLst>
      <p:ext uri="{BB962C8B-B14F-4D97-AF65-F5344CB8AC3E}">
        <p14:creationId xmlns:p14="http://schemas.microsoft.com/office/powerpoint/2010/main" val="2761645089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04 Machine Learning - Logistic Regression Models - Master Data Science  25.07.2022">
            <a:extLst>
              <a:ext uri="{FF2B5EF4-FFF2-40B4-BE49-F238E27FC236}">
                <a16:creationId xmlns:a16="http://schemas.microsoft.com/office/drawing/2014/main" id="{3A48680B-1811-A211-928F-6F990D05B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707986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線性迴歸能解決簡單問題，但當問題不是線性關係後，需要使用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轉換成非線性關係，變成邏輯斯迴歸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邏輯斯迴歸變成非線性之後，能解決更複雜的問題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但當問題複雜度增加時，想到將多個邏輯斯迴歸串聯並聯，組成一個聯合學習的架構，並且將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sigmoid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換成其它函數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此時一個邏輯斯迴歸的單元，變成一個「神經元」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將多個邏輯迴歸串起來</a:t>
            </a:r>
          </a:p>
        </p:txBody>
      </p:sp>
    </p:spTree>
    <p:extLst>
      <p:ext uri="{BB962C8B-B14F-4D97-AF65-F5344CB8AC3E}">
        <p14:creationId xmlns:p14="http://schemas.microsoft.com/office/powerpoint/2010/main" val="2327451365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神經元為簡單的數學運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類似邏輯斯迴歸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神經元長什麼樣子？</a:t>
            </a:r>
          </a:p>
        </p:txBody>
      </p:sp>
      <p:pic>
        <p:nvPicPr>
          <p:cNvPr id="11266" name="Picture 2" descr="The Essential Guide to Neural Network Architectures">
            <a:extLst>
              <a:ext uri="{FF2B5EF4-FFF2-40B4-BE49-F238E27FC236}">
                <a16:creationId xmlns:a16="http://schemas.microsoft.com/office/drawing/2014/main" id="{5E2671DA-74E5-339E-094F-36A5E1677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33065"/>
            <a:ext cx="6248400" cy="42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0EC0CA8-8C97-0094-C279-DFC12F16976B}"/>
              </a:ext>
            </a:extLst>
          </p:cNvPr>
          <p:cNvSpPr txBox="1"/>
          <p:nvPr/>
        </p:nvSpPr>
        <p:spPr>
          <a:xfrm>
            <a:off x="4664094" y="4953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f(x)=x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linear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638215-E401-442A-0F7A-3EF574604B1A}"/>
              </a:ext>
            </a:extLst>
          </p:cNvPr>
          <p:cNvSpPr txBox="1"/>
          <p:nvPr/>
        </p:nvSpPr>
        <p:spPr>
          <a:xfrm>
            <a:off x="5715000" y="495299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f(x)=sigmoid(x)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logistic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133542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多個、多層神經元的組合</a:t>
            </a:r>
          </a:p>
        </p:txBody>
      </p:sp>
      <p:pic>
        <p:nvPicPr>
          <p:cNvPr id="12290" name="Picture 2" descr="機器學習自學筆記07: Deep Learning">
            <a:extLst>
              <a:ext uri="{FF2B5EF4-FFF2-40B4-BE49-F238E27FC236}">
                <a16:creationId xmlns:a16="http://schemas.microsoft.com/office/drawing/2014/main" id="{1B4B0088-C495-5355-ECE8-82A3FB8F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199"/>
            <a:ext cx="7620000" cy="50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78581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輸入值：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 – an(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權重：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w1-wn 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偏置：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 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啟動函數：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輸出：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 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會是多維矩陣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神經元的組成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6F6B77-7D1E-2BE3-F822-2CC7629C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414033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D02F4F-60B2-9D6A-2A2C-7BFBBBA8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8385" y="4342025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2022603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為什麼神經網路成為主流？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52477422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1989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年已有完整的神經網路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1997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年已有完整的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LSTM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年才開始爆量，這二十幾年來發生了什麼？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硬體進步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資料集和競賽的大量成長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演算法的進步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有點炒作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為什麼又回歸主流？</a:t>
            </a:r>
          </a:p>
        </p:txBody>
      </p:sp>
    </p:spTree>
    <p:extLst>
      <p:ext uri="{BB962C8B-B14F-4D97-AF65-F5344CB8AC3E}">
        <p14:creationId xmlns:p14="http://schemas.microsoft.com/office/powerpoint/2010/main" val="1241943363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速度成長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在筆電或桌機上就能訓練神經網路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極小的設備就可以進行推論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(Inference)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硬體的進步</a:t>
            </a:r>
          </a:p>
        </p:txBody>
      </p:sp>
      <p:pic>
        <p:nvPicPr>
          <p:cNvPr id="3074" name="Picture 2" descr="World's Smallest Bluetooth SoC to Connect Next Billion IoT Devices">
            <a:extLst>
              <a:ext uri="{FF2B5EF4-FFF2-40B4-BE49-F238E27FC236}">
                <a16:creationId xmlns:a16="http://schemas.microsoft.com/office/drawing/2014/main" id="{DBF99B85-4C4C-4DB8-9032-B0476523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29000"/>
            <a:ext cx="545677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024363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6011</Words>
  <Application>Microsoft Office PowerPoint</Application>
  <PresentationFormat>如螢幕大小 (4:3)</PresentationFormat>
  <Paragraphs>607</Paragraphs>
  <Slides>115</Slides>
  <Notes>100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115</vt:i4>
      </vt:variant>
    </vt:vector>
  </HeadingPairs>
  <TitlesOfParts>
    <vt:vector size="121" baseType="lpstr"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2024-06-17T17:38:41Z</dcterms:modified>
</cp:coreProperties>
</file>